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59" r:id="rId4"/>
    <p:sldId id="260" r:id="rId5"/>
    <p:sldId id="269" r:id="rId6"/>
    <p:sldId id="270" r:id="rId7"/>
    <p:sldId id="275" r:id="rId8"/>
    <p:sldId id="262" r:id="rId9"/>
    <p:sldId id="271" r:id="rId10"/>
    <p:sldId id="263" r:id="rId11"/>
    <p:sldId id="264" r:id="rId12"/>
    <p:sldId id="265" r:id="rId13"/>
    <p:sldId id="266" r:id="rId14"/>
    <p:sldId id="272" r:id="rId15"/>
    <p:sldId id="274" r:id="rId16"/>
    <p:sldId id="268" r:id="rId1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95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autoAdjust="0"/>
    <p:restoredTop sz="62242" autoAdjust="0"/>
  </p:normalViewPr>
  <p:slideViewPr>
    <p:cSldViewPr snapToGrid="0">
      <p:cViewPr varScale="1">
        <p:scale>
          <a:sx n="47" d="100"/>
          <a:sy n="47" d="100"/>
        </p:scale>
        <p:origin x="828" y="14"/>
      </p:cViewPr>
      <p:guideLst/>
    </p:cSldViewPr>
  </p:slideViewPr>
  <p:outlineViewPr>
    <p:cViewPr>
      <p:scale>
        <a:sx n="33" d="100"/>
        <a:sy n="33" d="100"/>
      </p:scale>
      <p:origin x="0" y="-8968"/>
    </p:cViewPr>
  </p:outlineViewPr>
  <p:notesTextViewPr>
    <p:cViewPr>
      <p:scale>
        <a:sx n="1" d="1"/>
        <a:sy n="1" d="1"/>
      </p:scale>
      <p:origin x="0" y="-632"/>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38FF7B-A6B3-4221-A1C7-0DE099B22C2B}" type="datetimeFigureOut">
              <a:rPr lang="es-ES" smtClean="0"/>
              <a:t>04/05/2024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508F1C-6FB0-4314-A226-54E22633B720}" type="slidenum">
              <a:rPr lang="es-ES" smtClean="0"/>
              <a:t>‹Nº›</a:t>
            </a:fld>
            <a:endParaRPr lang="es-ES"/>
          </a:p>
        </p:txBody>
      </p:sp>
    </p:spTree>
    <p:extLst>
      <p:ext uri="{BB962C8B-B14F-4D97-AF65-F5344CB8AC3E}">
        <p14:creationId xmlns:p14="http://schemas.microsoft.com/office/powerpoint/2010/main" val="32271776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9508F1C-6FB0-4314-A226-54E22633B720}" type="slidenum">
              <a:rPr lang="es-ES" smtClean="0"/>
              <a:t>1</a:t>
            </a:fld>
            <a:endParaRPr lang="es-ES"/>
          </a:p>
        </p:txBody>
      </p:sp>
    </p:spTree>
    <p:extLst>
      <p:ext uri="{BB962C8B-B14F-4D97-AF65-F5344CB8AC3E}">
        <p14:creationId xmlns:p14="http://schemas.microsoft.com/office/powerpoint/2010/main" val="41964754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2800" b="0" i="0" dirty="0">
                <a:solidFill>
                  <a:srgbClr val="0D0D0D"/>
                </a:solidFill>
                <a:effectLst/>
                <a:highlight>
                  <a:srgbClr val="FFFFFF"/>
                </a:highlight>
                <a:latin typeface="Söhne"/>
              </a:rPr>
              <a:t>Dropout, where we randomly turn off certain nodes during training, is a popular method, but it’s typically avoided in high-resolution models due to performance concerns.</a:t>
            </a:r>
          </a:p>
          <a:p>
            <a:pPr algn="l"/>
            <a:endParaRPr lang="en-US" sz="2800" b="0" i="0" dirty="0">
              <a:solidFill>
                <a:srgbClr val="0D0D0D"/>
              </a:solidFill>
              <a:effectLst/>
              <a:highlight>
                <a:srgbClr val="FFFFFF"/>
              </a:highlight>
              <a:latin typeface="Söhne"/>
            </a:endParaRPr>
          </a:p>
          <a:p>
            <a:pPr algn="l"/>
            <a:r>
              <a:rPr lang="en-US" sz="2800" b="0" i="0" dirty="0">
                <a:solidFill>
                  <a:srgbClr val="0D0D0D"/>
                </a:solidFill>
                <a:effectLst/>
                <a:highlight>
                  <a:srgbClr val="FFFFFF"/>
                </a:highlight>
                <a:latin typeface="Söhne"/>
              </a:rPr>
              <a:t>Instead of applying dropout throughout the whole network, it was used selectively. A 'starting resolution’ is set to define where dropout begins. For example, if the starting resolution is 32x32, we applied dropout only to layers at 32x32, 16x16, and 8x8 resolutions. This approach leaves the higher-resolution layers intact, reducing the risk of overfitting without sacrificing model stability.</a:t>
            </a:r>
          </a:p>
          <a:p>
            <a:pPr algn="l"/>
            <a:endParaRPr lang="en-US" sz="2800" b="0" i="0" dirty="0">
              <a:solidFill>
                <a:srgbClr val="0D0D0D"/>
              </a:solidFill>
              <a:effectLst/>
              <a:highlight>
                <a:srgbClr val="FFFFFF"/>
              </a:highlight>
              <a:latin typeface="Söhne"/>
            </a:endParaRPr>
          </a:p>
          <a:p>
            <a:pPr algn="l"/>
            <a:r>
              <a:rPr lang="en-US" sz="2800" b="0" i="0" dirty="0">
                <a:solidFill>
                  <a:srgbClr val="0D0D0D"/>
                </a:solidFill>
                <a:effectLst/>
                <a:highlight>
                  <a:srgbClr val="FFFFFF"/>
                </a:highlight>
                <a:latin typeface="Söhne"/>
              </a:rPr>
              <a:t>Applying dropout, in every case, did it better than not applying it.</a:t>
            </a:r>
          </a:p>
          <a:p>
            <a:pPr algn="l"/>
            <a:endParaRPr lang="en-US" sz="2800" b="0" i="0" dirty="0">
              <a:solidFill>
                <a:srgbClr val="0D0D0D"/>
              </a:solidFill>
              <a:effectLst/>
              <a:highlight>
                <a:srgbClr val="FFFFFF"/>
              </a:highlight>
              <a:latin typeface="Söhne"/>
            </a:endParaRPr>
          </a:p>
          <a:p>
            <a:pPr algn="l"/>
            <a:r>
              <a:rPr lang="en-US" sz="2800" b="0" i="0" dirty="0">
                <a:solidFill>
                  <a:srgbClr val="0D0D0D"/>
                </a:solidFill>
                <a:effectLst/>
                <a:highlight>
                  <a:srgbClr val="FFFFFF"/>
                </a:highlight>
                <a:latin typeface="Söhne"/>
              </a:rPr>
              <a:t>When we applied dropout starting at 64, 32, or 16 in experiments with 128x128 images, the outcomes were similar. </a:t>
            </a:r>
          </a:p>
          <a:p>
            <a:pPr algn="l"/>
            <a:endParaRPr lang="en-US" sz="2800" b="0" i="0" dirty="0">
              <a:solidFill>
                <a:srgbClr val="0D0D0D"/>
              </a:solidFill>
              <a:effectLst/>
              <a:highlight>
                <a:srgbClr val="FFFFFF"/>
              </a:highlight>
              <a:latin typeface="Söhne"/>
            </a:endParaRPr>
          </a:p>
          <a:p>
            <a:pPr algn="l"/>
            <a:r>
              <a:rPr lang="en-US" sz="2800" b="0" i="0" dirty="0">
                <a:solidFill>
                  <a:srgbClr val="0D0D0D"/>
                </a:solidFill>
                <a:effectLst/>
                <a:highlight>
                  <a:srgbClr val="FFFFFF"/>
                </a:highlight>
                <a:latin typeface="Söhne"/>
              </a:rPr>
              <a:t>Two things can be noticed: First, applying no dropout at all leads to overfitting. Second, starting dropout at the same resolution as the data is too aggressive, leading to instability.</a:t>
            </a:r>
          </a:p>
        </p:txBody>
      </p:sp>
      <p:sp>
        <p:nvSpPr>
          <p:cNvPr id="4" name="Marcador de número de diapositiva 3"/>
          <p:cNvSpPr>
            <a:spLocks noGrp="1"/>
          </p:cNvSpPr>
          <p:nvPr>
            <p:ph type="sldNum" sz="quarter" idx="5"/>
          </p:nvPr>
        </p:nvSpPr>
        <p:spPr/>
        <p:txBody>
          <a:bodyPr/>
          <a:lstStyle/>
          <a:p>
            <a:fld id="{F9508F1C-6FB0-4314-A226-54E22633B720}" type="slidenum">
              <a:rPr lang="es-ES" smtClean="0"/>
              <a:t>10</a:t>
            </a:fld>
            <a:endParaRPr lang="es-ES"/>
          </a:p>
        </p:txBody>
      </p:sp>
    </p:spTree>
    <p:extLst>
      <p:ext uri="{BB962C8B-B14F-4D97-AF65-F5344CB8AC3E}">
        <p14:creationId xmlns:p14="http://schemas.microsoft.com/office/powerpoint/2010/main" val="3701169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NimbusRomNo9L-Regu"/>
              </a:rPr>
              <a:t>In this part, let's explore what happens when we increase the number of 16x16 network modules in a U-Net architecture. In U-Nets, the 'number of blocks' generally refers to the building blocks in the downward direction. When you see a notation like '2 + 3' blocks, it means there are 2 blocks going down and 3 blocks coming back up.</a:t>
            </a:r>
          </a:p>
          <a:p>
            <a:pPr algn="l"/>
            <a:endParaRPr lang="en-US" sz="1800" b="0" i="0" u="none" strike="noStrike" baseline="0" dirty="0">
              <a:latin typeface="NimbusRomNo9L-Regu"/>
            </a:endParaRPr>
          </a:p>
          <a:p>
            <a:pPr algn="l"/>
            <a:r>
              <a:rPr lang="en-US" sz="1800" b="0" i="0" u="none" strike="noStrike" baseline="0" dirty="0">
                <a:latin typeface="NimbusRomNo9L-Regu"/>
              </a:rPr>
              <a:t>Why do we focus on scaling at the 16x16 resolution? It's a practical choice for both space and time efficiency. Plus, it's a key resolution where self-attention is commonly used in diffusion models, as seen in many studies.</a:t>
            </a:r>
          </a:p>
          <a:p>
            <a:pPr algn="l"/>
            <a:endParaRPr lang="en-US" sz="1800" b="0" i="0" u="none" strike="noStrike" baseline="0" dirty="0">
              <a:latin typeface="NimbusRomNo9L-Regu"/>
            </a:endParaRPr>
          </a:p>
          <a:p>
            <a:pPr algn="l"/>
            <a:r>
              <a:rPr lang="en-US" sz="1800" b="0" i="0" u="none" strike="noStrike" baseline="0" dirty="0">
                <a:latin typeface="NimbusRomNo9L-Regu"/>
              </a:rPr>
              <a:t>Generally, increasing the number of modules tends to improve performance, as shown in Table 4. However, the FID slightly worsens when we go from 8 to 12 blocks. This drop in FID might mean we need more regularization as the network grows, especially in larger U-</a:t>
            </a:r>
            <a:r>
              <a:rPr lang="en-US" sz="1800" b="0" i="0" u="none" strike="noStrike" baseline="0" dirty="0" err="1">
                <a:latin typeface="NimbusRomNo9L-Regu"/>
              </a:rPr>
              <a:t>ViT</a:t>
            </a:r>
            <a:r>
              <a:rPr lang="en-US" sz="1800" b="0" i="0" u="none" strike="noStrike" baseline="0" dirty="0">
                <a:latin typeface="NimbusRomNo9L-Regu"/>
              </a:rPr>
              <a:t> architectures.</a:t>
            </a:r>
          </a:p>
        </p:txBody>
      </p:sp>
      <p:sp>
        <p:nvSpPr>
          <p:cNvPr id="4" name="Marcador de número de diapositiva 3"/>
          <p:cNvSpPr>
            <a:spLocks noGrp="1"/>
          </p:cNvSpPr>
          <p:nvPr>
            <p:ph type="sldNum" sz="quarter" idx="5"/>
          </p:nvPr>
        </p:nvSpPr>
        <p:spPr/>
        <p:txBody>
          <a:bodyPr/>
          <a:lstStyle/>
          <a:p>
            <a:fld id="{F9508F1C-6FB0-4314-A226-54E22633B720}" type="slidenum">
              <a:rPr lang="es-ES" smtClean="0"/>
              <a:t>11</a:t>
            </a:fld>
            <a:endParaRPr lang="es-ES"/>
          </a:p>
        </p:txBody>
      </p:sp>
    </p:spTree>
    <p:extLst>
      <p:ext uri="{BB962C8B-B14F-4D97-AF65-F5344CB8AC3E}">
        <p14:creationId xmlns:p14="http://schemas.microsoft.com/office/powerpoint/2010/main" val="3058752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2800" b="0" i="0" dirty="0">
                <a:solidFill>
                  <a:srgbClr val="0D0D0D"/>
                </a:solidFill>
                <a:effectLst/>
                <a:latin typeface="Söhne"/>
              </a:rPr>
              <a:t>Let’s start with a typical U-Net designed for 512x512 resolution images. From there, </a:t>
            </a:r>
            <a:r>
              <a:rPr lang="en-US" sz="2800" b="0" i="0" dirty="0" err="1">
                <a:solidFill>
                  <a:srgbClr val="0D0D0D"/>
                </a:solidFill>
                <a:effectLst/>
                <a:latin typeface="Söhne"/>
              </a:rPr>
              <a:t>downsample</a:t>
            </a:r>
            <a:r>
              <a:rPr lang="en-US" sz="2800" b="0" i="0" dirty="0">
                <a:solidFill>
                  <a:srgbClr val="0D0D0D"/>
                </a:solidFill>
                <a:effectLst/>
                <a:latin typeface="Söhne"/>
              </a:rPr>
              <a:t> is done to either 256x256 or 128x128, using convolutional layers or the Discrete Wavelet Transform (DWT).</a:t>
            </a:r>
          </a:p>
          <a:p>
            <a:pPr algn="l"/>
            <a:endParaRPr lang="en-US" sz="2800" b="0" i="0" dirty="0">
              <a:solidFill>
                <a:srgbClr val="0D0D0D"/>
              </a:solidFill>
              <a:effectLst/>
              <a:latin typeface="Söhne"/>
            </a:endParaRPr>
          </a:p>
          <a:p>
            <a:pPr algn="l"/>
            <a:r>
              <a:rPr lang="en-US" sz="2800" b="0" i="0" dirty="0">
                <a:solidFill>
                  <a:srgbClr val="0D0D0D"/>
                </a:solidFill>
                <a:effectLst/>
                <a:latin typeface="Söhne"/>
              </a:rPr>
              <a:t>The main hypothesis is that </a:t>
            </a:r>
            <a:r>
              <a:rPr lang="en-US" sz="2800" b="0" i="0" dirty="0" err="1">
                <a:solidFill>
                  <a:srgbClr val="0D0D0D"/>
                </a:solidFill>
                <a:effectLst/>
                <a:latin typeface="Söhne"/>
              </a:rPr>
              <a:t>downsampling</a:t>
            </a:r>
            <a:r>
              <a:rPr lang="en-US" sz="2800" b="0" i="0" dirty="0">
                <a:solidFill>
                  <a:srgbClr val="0D0D0D"/>
                </a:solidFill>
                <a:effectLst/>
                <a:latin typeface="Söhne"/>
              </a:rPr>
              <a:t> should not only maintain sample quality but also improve the model's efficiency. </a:t>
            </a:r>
          </a:p>
          <a:p>
            <a:pPr algn="l"/>
            <a:endParaRPr lang="en-US" sz="2800" b="0" i="0" dirty="0">
              <a:solidFill>
                <a:srgbClr val="0D0D0D"/>
              </a:solidFill>
              <a:effectLst/>
              <a:latin typeface="Söhne"/>
            </a:endParaRPr>
          </a:p>
          <a:p>
            <a:pPr algn="l"/>
            <a:r>
              <a:rPr lang="en-US" sz="2800" b="0" i="0" dirty="0">
                <a:solidFill>
                  <a:srgbClr val="0D0D0D"/>
                </a:solidFill>
                <a:effectLst/>
                <a:latin typeface="Söhne"/>
              </a:rPr>
              <a:t>The results are surprising. Models with </a:t>
            </a:r>
            <a:r>
              <a:rPr lang="en-US" sz="2800" b="0" i="0" dirty="0" err="1">
                <a:solidFill>
                  <a:srgbClr val="0D0D0D"/>
                </a:solidFill>
                <a:effectLst/>
                <a:latin typeface="Söhne"/>
              </a:rPr>
              <a:t>downsampling</a:t>
            </a:r>
            <a:r>
              <a:rPr lang="en-US" sz="2800" b="0" i="0" dirty="0">
                <a:solidFill>
                  <a:srgbClr val="0D0D0D"/>
                </a:solidFill>
                <a:effectLst/>
                <a:latin typeface="Söhne"/>
              </a:rPr>
              <a:t> not only ran faster but they also produced better-quality samples. </a:t>
            </a:r>
          </a:p>
          <a:p>
            <a:pPr algn="l"/>
            <a:endParaRPr lang="en-US" sz="2800" b="0" i="0" dirty="0">
              <a:solidFill>
                <a:srgbClr val="0D0D0D"/>
              </a:solidFill>
              <a:effectLst/>
              <a:latin typeface="Söhne"/>
            </a:endParaRPr>
          </a:p>
          <a:p>
            <a:pPr algn="l"/>
            <a:r>
              <a:rPr lang="en-US" sz="2800" b="0" i="0" dirty="0">
                <a:solidFill>
                  <a:srgbClr val="0D0D0D"/>
                </a:solidFill>
                <a:effectLst/>
                <a:latin typeface="Söhne"/>
              </a:rPr>
              <a:t>It seems that by </a:t>
            </a:r>
            <a:r>
              <a:rPr lang="en-US" sz="2800" b="0" i="0" dirty="0" err="1">
                <a:solidFill>
                  <a:srgbClr val="0D0D0D"/>
                </a:solidFill>
                <a:effectLst/>
                <a:latin typeface="Söhne"/>
              </a:rPr>
              <a:t>downsampling</a:t>
            </a:r>
            <a:r>
              <a:rPr lang="en-US" sz="2800" b="0" i="0" dirty="0">
                <a:solidFill>
                  <a:srgbClr val="0D0D0D"/>
                </a:solidFill>
                <a:effectLst/>
                <a:latin typeface="Söhne"/>
              </a:rPr>
              <a:t> these high-resolution feature maps, we allow the network to focus on what matters most, leading to more efficient optimization and better outputs. This approach also helps avoid the performance issues that can arise when dealing with excessively large feature maps.</a:t>
            </a:r>
          </a:p>
        </p:txBody>
      </p:sp>
      <p:sp>
        <p:nvSpPr>
          <p:cNvPr id="4" name="Marcador de número de diapositiva 3"/>
          <p:cNvSpPr>
            <a:spLocks noGrp="1"/>
          </p:cNvSpPr>
          <p:nvPr>
            <p:ph type="sldNum" sz="quarter" idx="5"/>
          </p:nvPr>
        </p:nvSpPr>
        <p:spPr/>
        <p:txBody>
          <a:bodyPr/>
          <a:lstStyle/>
          <a:p>
            <a:fld id="{F9508F1C-6FB0-4314-A226-54E22633B720}" type="slidenum">
              <a:rPr lang="es-ES" smtClean="0"/>
              <a:t>12</a:t>
            </a:fld>
            <a:endParaRPr lang="es-ES"/>
          </a:p>
        </p:txBody>
      </p:sp>
    </p:spTree>
    <p:extLst>
      <p:ext uri="{BB962C8B-B14F-4D97-AF65-F5344CB8AC3E}">
        <p14:creationId xmlns:p14="http://schemas.microsoft.com/office/powerpoint/2010/main" val="2093408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NimbusRomNo9L-Regu"/>
              </a:rPr>
              <a:t>Multiscale loss is a correction over the standard loss. This correction tries to reduce the effect of dominating high frequency details in high resolution images. To do so, it evaluates the standard training loss at </a:t>
            </a:r>
            <a:r>
              <a:rPr lang="en-US" sz="1800" b="0" i="0" u="none" strike="noStrike" baseline="0" dirty="0" err="1">
                <a:latin typeface="NimbusRomNo9L-Regu"/>
              </a:rPr>
              <a:t>downsampled</a:t>
            </a:r>
            <a:r>
              <a:rPr lang="en-US" sz="1800" b="0" i="0" u="none" strike="noStrike" baseline="0" dirty="0">
                <a:latin typeface="NimbusRomNo9L-Regu"/>
              </a:rPr>
              <a:t> resolutions with a weighting factor that increases for the lower resolutions.</a:t>
            </a:r>
          </a:p>
          <a:p>
            <a:pPr algn="l"/>
            <a:endParaRPr lang="en-US" sz="1800" b="0" i="0" u="none" strike="noStrike" baseline="0" dirty="0">
              <a:latin typeface="NimbusRomNo9L-Regu"/>
            </a:endParaRPr>
          </a:p>
          <a:p>
            <a:pPr algn="l"/>
            <a:r>
              <a:rPr lang="en-US" sz="1800" b="0" i="0" u="none" strike="noStrike" baseline="0" dirty="0">
                <a:latin typeface="NimbusRomNo9L-Regu"/>
              </a:rPr>
              <a:t>As depicted in the Figure, at the 256 resolution, the multiscale loss didn't make much of a difference—in fact, it slightly underperformed compared to the conventional loss. But when we moved to the higher resolution of 512, the multiscale loss showed a significant impact.</a:t>
            </a:r>
          </a:p>
          <a:p>
            <a:pPr algn="l"/>
            <a:endParaRPr lang="en-US" sz="1800" b="0" i="0" u="none" strike="noStrike" baseline="0" dirty="0">
              <a:latin typeface="NimbusRomNo9L-Regu"/>
            </a:endParaRPr>
          </a:p>
          <a:p>
            <a:pPr algn="l"/>
            <a:r>
              <a:rPr lang="en-US" sz="1800" b="0" i="0" u="none" strike="noStrike" baseline="0" dirty="0">
                <a:latin typeface="NimbusRomNo9L-Regu"/>
              </a:rPr>
              <a:t>This suggests that the multiscale approach might be more effective at higher resolutions, where focusing on broader frequency ranges can enhance the model's performance.</a:t>
            </a:r>
          </a:p>
        </p:txBody>
      </p:sp>
      <p:sp>
        <p:nvSpPr>
          <p:cNvPr id="4" name="Marcador de número de diapositiva 3"/>
          <p:cNvSpPr>
            <a:spLocks noGrp="1"/>
          </p:cNvSpPr>
          <p:nvPr>
            <p:ph type="sldNum" sz="quarter" idx="5"/>
          </p:nvPr>
        </p:nvSpPr>
        <p:spPr/>
        <p:txBody>
          <a:bodyPr/>
          <a:lstStyle/>
          <a:p>
            <a:fld id="{F9508F1C-6FB0-4314-A226-54E22633B720}" type="slidenum">
              <a:rPr lang="es-ES" smtClean="0"/>
              <a:t>13</a:t>
            </a:fld>
            <a:endParaRPr lang="es-ES"/>
          </a:p>
        </p:txBody>
      </p:sp>
    </p:spTree>
    <p:extLst>
      <p:ext uri="{BB962C8B-B14F-4D97-AF65-F5344CB8AC3E}">
        <p14:creationId xmlns:p14="http://schemas.microsoft.com/office/powerpoint/2010/main" val="1110173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2800" b="0" i="0" dirty="0">
                <a:solidFill>
                  <a:srgbClr val="0D0D0D"/>
                </a:solidFill>
                <a:effectLst/>
                <a:highlight>
                  <a:srgbClr val="FFFFFF"/>
                </a:highlight>
                <a:latin typeface="Söhne"/>
              </a:rPr>
              <a:t>Finally, a comparison against other models in the literature is performed. These models don't use guidance or other sampling tricks, like rejection sampling, to get a clearer sense of how well the models are inherently performing. Using these modifications can sometimes lead to artificially high visual quality scores.</a:t>
            </a:r>
          </a:p>
          <a:p>
            <a:pPr algn="l"/>
            <a:endParaRPr lang="en-US" sz="2800" b="0" i="0" dirty="0">
              <a:solidFill>
                <a:srgbClr val="0D0D0D"/>
              </a:solidFill>
              <a:effectLst/>
              <a:highlight>
                <a:srgbClr val="FFFFFF"/>
              </a:highlight>
              <a:latin typeface="Söhne"/>
            </a:endParaRPr>
          </a:p>
          <a:p>
            <a:pPr algn="l"/>
            <a:r>
              <a:rPr lang="en-US" sz="2800" b="0" i="0" dirty="0">
                <a:solidFill>
                  <a:srgbClr val="0D0D0D"/>
                </a:solidFill>
                <a:effectLst/>
                <a:highlight>
                  <a:srgbClr val="FFFFFF"/>
                </a:highlight>
                <a:latin typeface="Söhne"/>
              </a:rPr>
              <a:t>Interestingly, the larger U-</a:t>
            </a:r>
            <a:r>
              <a:rPr lang="en-US" sz="2800" b="0" i="0" dirty="0" err="1">
                <a:solidFill>
                  <a:srgbClr val="0D0D0D"/>
                </a:solidFill>
                <a:effectLst/>
                <a:highlight>
                  <a:srgbClr val="FFFFFF"/>
                </a:highlight>
                <a:latin typeface="Söhne"/>
              </a:rPr>
              <a:t>ViT</a:t>
            </a:r>
            <a:r>
              <a:rPr lang="en-US" sz="2800" b="0" i="0" dirty="0">
                <a:solidFill>
                  <a:srgbClr val="0D0D0D"/>
                </a:solidFill>
                <a:effectLst/>
                <a:highlight>
                  <a:srgbClr val="FFFFFF"/>
                </a:highlight>
                <a:latin typeface="Söhne"/>
              </a:rPr>
              <a:t> models performed very well in terms of training FID and Inception Score (IS), surpassing all other methods reported in the literature. </a:t>
            </a:r>
          </a:p>
          <a:p>
            <a:pPr algn="l"/>
            <a:endParaRPr lang="en-US" sz="2800" b="0" i="0" dirty="0">
              <a:solidFill>
                <a:srgbClr val="0D0D0D"/>
              </a:solidFill>
              <a:effectLst/>
              <a:highlight>
                <a:srgbClr val="FFFFFF"/>
              </a:highlight>
              <a:latin typeface="Söhne"/>
            </a:endParaRPr>
          </a:p>
          <a:p>
            <a:pPr algn="l"/>
            <a:r>
              <a:rPr lang="en-US" sz="2800" b="0" i="0" dirty="0">
                <a:solidFill>
                  <a:srgbClr val="0D0D0D"/>
                </a:solidFill>
                <a:effectLst/>
                <a:highlight>
                  <a:srgbClr val="FFFFFF"/>
                </a:highlight>
                <a:latin typeface="Söhne"/>
              </a:rPr>
              <a:t>However, when evaluating on test data, the U-Net models had better FID scores. This might reflect that increasing model size doesn't always improve eval FID.</a:t>
            </a:r>
          </a:p>
          <a:p>
            <a:pPr algn="l"/>
            <a:endParaRPr lang="en-US" sz="2800" b="0" i="0" dirty="0">
              <a:solidFill>
                <a:srgbClr val="0D0D0D"/>
              </a:solidFill>
              <a:effectLst/>
              <a:highlight>
                <a:srgbClr val="FFFFFF"/>
              </a:highlight>
              <a:latin typeface="Söhne"/>
            </a:endParaRPr>
          </a:p>
          <a:p>
            <a:pPr algn="l"/>
            <a:r>
              <a:rPr lang="en-US" sz="2800" b="0" i="0" dirty="0">
                <a:solidFill>
                  <a:srgbClr val="0D0D0D"/>
                </a:solidFill>
                <a:effectLst/>
                <a:highlight>
                  <a:srgbClr val="FFFFFF"/>
                </a:highlight>
                <a:latin typeface="Söhne"/>
              </a:rPr>
              <a:t>Overall, simple diffusion achieves state-of-the-art FID scores for class-conditional ImageNet. This is an exciting result because it suggests that, with some adjustments to the diffusion schedule and loss function, simple diffusion can achieve high performance even at large resolutions like 512x512.</a:t>
            </a:r>
          </a:p>
        </p:txBody>
      </p:sp>
      <p:sp>
        <p:nvSpPr>
          <p:cNvPr id="4" name="Marcador de número de diapositiva 3"/>
          <p:cNvSpPr>
            <a:spLocks noGrp="1"/>
          </p:cNvSpPr>
          <p:nvPr>
            <p:ph type="sldNum" sz="quarter" idx="5"/>
          </p:nvPr>
        </p:nvSpPr>
        <p:spPr/>
        <p:txBody>
          <a:bodyPr/>
          <a:lstStyle/>
          <a:p>
            <a:fld id="{F9508F1C-6FB0-4314-A226-54E22633B720}" type="slidenum">
              <a:rPr lang="es-ES" smtClean="0"/>
              <a:t>14</a:t>
            </a:fld>
            <a:endParaRPr lang="es-ES"/>
          </a:p>
        </p:txBody>
      </p:sp>
    </p:spTree>
    <p:extLst>
      <p:ext uri="{BB962C8B-B14F-4D97-AF65-F5344CB8AC3E}">
        <p14:creationId xmlns:p14="http://schemas.microsoft.com/office/powerpoint/2010/main" val="2425245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1. </a:t>
            </a:r>
            <a:r>
              <a:rPr lang="en-US" b="1" dirty="0"/>
              <a:t>Superior Performance Without Guidance</a:t>
            </a:r>
          </a:p>
          <a:p>
            <a:r>
              <a:rPr lang="en-US" dirty="0"/>
              <a:t>   The simple diffusion model outperforms many existing approaches in terms of FID (</a:t>
            </a:r>
            <a:r>
              <a:rPr lang="en-US" dirty="0" err="1"/>
              <a:t>Frechet</a:t>
            </a:r>
            <a:r>
              <a:rPr lang="en-US" dirty="0"/>
              <a:t> Inception Distance) and Inception Score (IS) on ImageNet without using guidance or other sampling modifications. </a:t>
            </a:r>
          </a:p>
          <a:p>
            <a:endParaRPr lang="en-US" dirty="0"/>
          </a:p>
          <a:p>
            <a:r>
              <a:rPr lang="en-US" dirty="0"/>
              <a:t>2. </a:t>
            </a:r>
            <a:r>
              <a:rPr lang="en-US" b="1" dirty="0"/>
              <a:t>Effectiveness of the Multiscale Loss</a:t>
            </a:r>
            <a:endParaRPr lang="en-US" dirty="0"/>
          </a:p>
          <a:p>
            <a:r>
              <a:rPr lang="en-US" dirty="0"/>
              <a:t>   The multiscale loss, which emphasizes lower frequencies in the image, has a significant impact on model performance at higher resolutions. </a:t>
            </a:r>
          </a:p>
          <a:p>
            <a:endParaRPr lang="en-US" dirty="0"/>
          </a:p>
          <a:p>
            <a:r>
              <a:rPr lang="en-US" dirty="0"/>
              <a:t>3. </a:t>
            </a:r>
            <a:r>
              <a:rPr lang="en-US" b="1" dirty="0"/>
              <a:t>Selective </a:t>
            </a:r>
            <a:r>
              <a:rPr lang="en-US" b="1" dirty="0" err="1"/>
              <a:t>Downsampling</a:t>
            </a:r>
            <a:r>
              <a:rPr lang="en-US" b="1" dirty="0"/>
              <a:t> Improves Efficiency</a:t>
            </a:r>
            <a:endParaRPr lang="en-US" dirty="0"/>
          </a:p>
          <a:p>
            <a:r>
              <a:rPr lang="en-US" dirty="0"/>
              <a:t>   </a:t>
            </a:r>
            <a:r>
              <a:rPr lang="en-US" dirty="0" err="1"/>
              <a:t>Downsampling</a:t>
            </a:r>
            <a:r>
              <a:rPr lang="en-US" dirty="0"/>
              <a:t> methods help to redistribute high-resolution blocks to lower-resolution ones, significantly improving model efficiency without compromising sample quality. It also reduces the need for large feature maps, thus enhancing training efficiency and speed.</a:t>
            </a:r>
          </a:p>
          <a:p>
            <a:endParaRPr lang="en-US" b="0" i="0" dirty="0">
              <a:solidFill>
                <a:srgbClr val="0D0D0D"/>
              </a:solidFill>
              <a:effectLst/>
              <a:highlight>
                <a:srgbClr val="FFFFFF"/>
              </a:highlight>
              <a:latin typeface="Söhne"/>
            </a:endParaRPr>
          </a:p>
          <a:p>
            <a:r>
              <a:rPr lang="en-US" b="0" i="0" dirty="0">
                <a:solidFill>
                  <a:srgbClr val="0D0D0D"/>
                </a:solidFill>
                <a:effectLst/>
                <a:highlight>
                  <a:srgbClr val="FFFFFF"/>
                </a:highlight>
                <a:latin typeface="Söhne"/>
              </a:rPr>
              <a:t>4. </a:t>
            </a:r>
            <a:r>
              <a:rPr lang="en-US" b="1" i="0" dirty="0">
                <a:solidFill>
                  <a:srgbClr val="0D0D0D"/>
                </a:solidFill>
                <a:effectLst/>
                <a:highlight>
                  <a:srgbClr val="FFFFFF"/>
                </a:highlight>
                <a:latin typeface="Söhne"/>
              </a:rPr>
              <a:t>Drawback</a:t>
            </a:r>
          </a:p>
          <a:p>
            <a:r>
              <a:rPr lang="en-US" b="0" i="0" dirty="0">
                <a:solidFill>
                  <a:srgbClr val="0D0D0D"/>
                </a:solidFill>
                <a:effectLst/>
                <a:highlight>
                  <a:srgbClr val="FFFFFF"/>
                </a:highlight>
                <a:latin typeface="Söhne"/>
              </a:rPr>
              <a:t>while the simple diffusion model demonstrates strong performance without using guidance or other sampling modifications, it may not be as flexible in handling more complex image generation scenarios where guidance or other specialized techniques can offer improved control </a:t>
            </a:r>
            <a:r>
              <a:rPr lang="en-US" b="0" i="0">
                <a:solidFill>
                  <a:srgbClr val="0D0D0D"/>
                </a:solidFill>
                <a:effectLst/>
                <a:highlight>
                  <a:srgbClr val="FFFFFF"/>
                </a:highlight>
                <a:latin typeface="Söhne"/>
              </a:rPr>
              <a:t>or customization.</a:t>
            </a:r>
            <a:endParaRPr lang="en-US" dirty="0"/>
          </a:p>
        </p:txBody>
      </p:sp>
      <p:sp>
        <p:nvSpPr>
          <p:cNvPr id="4" name="Marcador de número de diapositiva 3"/>
          <p:cNvSpPr>
            <a:spLocks noGrp="1"/>
          </p:cNvSpPr>
          <p:nvPr>
            <p:ph type="sldNum" sz="quarter" idx="5"/>
          </p:nvPr>
        </p:nvSpPr>
        <p:spPr/>
        <p:txBody>
          <a:bodyPr/>
          <a:lstStyle/>
          <a:p>
            <a:fld id="{F9508F1C-6FB0-4314-A226-54E22633B720}" type="slidenum">
              <a:rPr lang="es-ES" smtClean="0"/>
              <a:t>15</a:t>
            </a:fld>
            <a:endParaRPr lang="es-ES"/>
          </a:p>
        </p:txBody>
      </p:sp>
    </p:spTree>
    <p:extLst>
      <p:ext uri="{BB962C8B-B14F-4D97-AF65-F5344CB8AC3E}">
        <p14:creationId xmlns:p14="http://schemas.microsoft.com/office/powerpoint/2010/main" val="15503891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NimbusRomNo9L-Regu"/>
              </a:rPr>
              <a:t>In this concluding experiment, we evaluate the disparity between the conventional loss and the multiscale loss, which places greater emphasis on lower frequencies within the image. We assess sample quality, measured by FID score, for resolutions 256 and 512, comparing models trained with the multiscale loss enabled or disabled. Figure 6 illustrates that for 256 resolution, the loss appears to have minimal impact and performs marginally worse. However, for the higher resolution of 512, the loss demonstrates a notable effect, resulting in a reduction in FID score.</a:t>
            </a:r>
          </a:p>
        </p:txBody>
      </p:sp>
      <p:sp>
        <p:nvSpPr>
          <p:cNvPr id="4" name="Marcador de número de diapositiva 3"/>
          <p:cNvSpPr>
            <a:spLocks noGrp="1"/>
          </p:cNvSpPr>
          <p:nvPr>
            <p:ph type="sldNum" sz="quarter" idx="5"/>
          </p:nvPr>
        </p:nvSpPr>
        <p:spPr/>
        <p:txBody>
          <a:bodyPr/>
          <a:lstStyle/>
          <a:p>
            <a:fld id="{F9508F1C-6FB0-4314-A226-54E22633B720}" type="slidenum">
              <a:rPr lang="es-ES" smtClean="0"/>
              <a:t>16</a:t>
            </a:fld>
            <a:endParaRPr lang="es-ES"/>
          </a:p>
        </p:txBody>
      </p:sp>
    </p:spTree>
    <p:extLst>
      <p:ext uri="{BB962C8B-B14F-4D97-AF65-F5344CB8AC3E}">
        <p14:creationId xmlns:p14="http://schemas.microsoft.com/office/powerpoint/2010/main" val="3064717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We</a:t>
            </a:r>
            <a:r>
              <a:rPr lang="es-ES" dirty="0"/>
              <a:t> are </a:t>
            </a:r>
            <a:r>
              <a:rPr lang="es-ES" dirty="0" err="1"/>
              <a:t>going</a:t>
            </a:r>
            <a:r>
              <a:rPr lang="es-ES" dirty="0"/>
              <a:t> </a:t>
            </a:r>
            <a:r>
              <a:rPr lang="es-ES" dirty="0" err="1"/>
              <a:t>to</a:t>
            </a:r>
            <a:r>
              <a:rPr lang="es-ES" dirty="0"/>
              <a:t> </a:t>
            </a:r>
            <a:r>
              <a:rPr lang="es-ES" dirty="0" err="1"/>
              <a:t>cover</a:t>
            </a:r>
            <a:r>
              <a:rPr lang="es-ES" dirty="0"/>
              <a:t> </a:t>
            </a:r>
            <a:r>
              <a:rPr lang="es-ES" dirty="0" err="1"/>
              <a:t>the</a:t>
            </a:r>
            <a:r>
              <a:rPr lang="es-ES" dirty="0"/>
              <a:t> </a:t>
            </a:r>
            <a:r>
              <a:rPr lang="es-ES" dirty="0" err="1"/>
              <a:t>motivation</a:t>
            </a:r>
            <a:r>
              <a:rPr lang="es-ES" dirty="0"/>
              <a:t>, </a:t>
            </a:r>
            <a:r>
              <a:rPr lang="es-ES" dirty="0" err="1"/>
              <a:t>of</a:t>
            </a:r>
            <a:r>
              <a:rPr lang="es-ES" dirty="0"/>
              <a:t> </a:t>
            </a:r>
            <a:r>
              <a:rPr lang="es-ES" dirty="0" err="1"/>
              <a:t>the</a:t>
            </a:r>
            <a:r>
              <a:rPr lang="es-ES" dirty="0"/>
              <a:t> </a:t>
            </a:r>
            <a:r>
              <a:rPr lang="es-ES" dirty="0" err="1"/>
              <a:t>work</a:t>
            </a:r>
            <a:r>
              <a:rPr lang="es-ES" dirty="0"/>
              <a:t>, </a:t>
            </a:r>
            <a:r>
              <a:rPr lang="es-ES" dirty="0" err="1"/>
              <a:t>the</a:t>
            </a:r>
            <a:r>
              <a:rPr lang="es-ES" dirty="0"/>
              <a:t> </a:t>
            </a:r>
            <a:r>
              <a:rPr lang="es-ES" dirty="0" err="1"/>
              <a:t>experiments</a:t>
            </a:r>
            <a:r>
              <a:rPr lang="es-ES" dirty="0"/>
              <a:t> </a:t>
            </a:r>
            <a:r>
              <a:rPr lang="es-ES" dirty="0" err="1"/>
              <a:t>performed</a:t>
            </a:r>
            <a:r>
              <a:rPr lang="es-ES" dirty="0"/>
              <a:t> in </a:t>
            </a:r>
            <a:r>
              <a:rPr lang="es-ES" dirty="0" err="1"/>
              <a:t>it</a:t>
            </a:r>
            <a:r>
              <a:rPr lang="es-ES" dirty="0"/>
              <a:t> and </a:t>
            </a:r>
            <a:r>
              <a:rPr lang="es-ES" dirty="0" err="1"/>
              <a:t>the</a:t>
            </a:r>
            <a:r>
              <a:rPr lang="es-ES" dirty="0"/>
              <a:t> </a:t>
            </a:r>
            <a:r>
              <a:rPr lang="es-ES" dirty="0" err="1"/>
              <a:t>conclusions</a:t>
            </a:r>
            <a:r>
              <a:rPr lang="es-ES" dirty="0"/>
              <a:t> </a:t>
            </a:r>
            <a:r>
              <a:rPr lang="es-ES" dirty="0" err="1"/>
              <a:t>which</a:t>
            </a:r>
            <a:r>
              <a:rPr lang="es-ES" dirty="0"/>
              <a:t> can be </a:t>
            </a:r>
            <a:r>
              <a:rPr lang="es-ES" dirty="0" err="1"/>
              <a:t>extracted</a:t>
            </a:r>
            <a:r>
              <a:rPr lang="es-ES" dirty="0"/>
              <a:t>.</a:t>
            </a:r>
          </a:p>
        </p:txBody>
      </p:sp>
      <p:sp>
        <p:nvSpPr>
          <p:cNvPr id="4" name="Marcador de número de diapositiva 3"/>
          <p:cNvSpPr>
            <a:spLocks noGrp="1"/>
          </p:cNvSpPr>
          <p:nvPr>
            <p:ph type="sldNum" sz="quarter" idx="5"/>
          </p:nvPr>
        </p:nvSpPr>
        <p:spPr/>
        <p:txBody>
          <a:bodyPr/>
          <a:lstStyle/>
          <a:p>
            <a:fld id="{F9508F1C-6FB0-4314-A226-54E22633B720}" type="slidenum">
              <a:rPr lang="es-ES" smtClean="0"/>
              <a:t>2</a:t>
            </a:fld>
            <a:endParaRPr lang="es-ES"/>
          </a:p>
        </p:txBody>
      </p:sp>
    </p:spTree>
    <p:extLst>
      <p:ext uri="{BB962C8B-B14F-4D97-AF65-F5344CB8AC3E}">
        <p14:creationId xmlns:p14="http://schemas.microsoft.com/office/powerpoint/2010/main" val="3050777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200" b="0" i="0" u="none" strike="noStrike" baseline="0" dirty="0">
                <a:latin typeface="NimbusRomNo9L-Regu"/>
              </a:rPr>
              <a:t>Diffusion models have proven highly effective for generating images, audio, and video. This work seeks to enhance noise reduction in high-resolution images without overcomplicating the model. It revolves around a key question: Is it possible to train conventional diffusion models on high-resolution images and achieve results as effective as those from alternative methods?</a:t>
            </a:r>
            <a:endParaRPr lang="es-ES" dirty="0"/>
          </a:p>
        </p:txBody>
      </p:sp>
      <p:sp>
        <p:nvSpPr>
          <p:cNvPr id="4" name="Marcador de número de diapositiva 3"/>
          <p:cNvSpPr>
            <a:spLocks noGrp="1"/>
          </p:cNvSpPr>
          <p:nvPr>
            <p:ph type="sldNum" sz="quarter" idx="5"/>
          </p:nvPr>
        </p:nvSpPr>
        <p:spPr/>
        <p:txBody>
          <a:bodyPr/>
          <a:lstStyle/>
          <a:p>
            <a:fld id="{F9508F1C-6FB0-4314-A226-54E22633B720}" type="slidenum">
              <a:rPr lang="es-ES" smtClean="0"/>
              <a:t>3</a:t>
            </a:fld>
            <a:endParaRPr lang="es-ES"/>
          </a:p>
        </p:txBody>
      </p:sp>
    </p:spTree>
    <p:extLst>
      <p:ext uri="{BB962C8B-B14F-4D97-AF65-F5344CB8AC3E}">
        <p14:creationId xmlns:p14="http://schemas.microsoft.com/office/powerpoint/2010/main" val="21984346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NimbusRomNo9L-Regu"/>
              </a:rPr>
              <a:t>The drawback of existing techniques is that they add complexity and generally do not allow for a straightforward end-to-end training approach.</a:t>
            </a:r>
          </a:p>
          <a:p>
            <a:pPr algn="l"/>
            <a:endParaRPr lang="es-ES" sz="1800" b="0" i="0" u="none" strike="noStrike" baseline="0" dirty="0">
              <a:latin typeface="NimbusRomNo9L-Regu"/>
            </a:endParaRPr>
          </a:p>
          <a:p>
            <a:pPr algn="l"/>
            <a:r>
              <a:rPr lang="en-US" sz="1800" b="1" i="0" u="none" strike="noStrike" baseline="0" dirty="0">
                <a:latin typeface="NimbusRomNo9L-Regu"/>
              </a:rPr>
              <a:t>The authors show that it is possible to train a single denoising diffusion model for resolutions up to </a:t>
            </a:r>
            <a:r>
              <a:rPr lang="en-US" sz="1800" b="1" i="0" u="none" strike="noStrike" baseline="0" dirty="0">
                <a:latin typeface="CMR10"/>
              </a:rPr>
              <a:t>512 </a:t>
            </a:r>
            <a:r>
              <a:rPr lang="en-US" sz="1800" b="1" i="0" u="none" strike="noStrike" baseline="0" dirty="0">
                <a:latin typeface="CMSY10"/>
              </a:rPr>
              <a:t>× </a:t>
            </a:r>
            <a:r>
              <a:rPr lang="en-US" sz="1800" b="1" i="0" u="none" strike="noStrike" baseline="0" dirty="0">
                <a:latin typeface="CMR10"/>
              </a:rPr>
              <a:t>512 </a:t>
            </a:r>
            <a:r>
              <a:rPr lang="en-US" sz="1800" b="1" i="0" u="none" strike="noStrike" baseline="0" dirty="0">
                <a:latin typeface="NimbusRomNo9L-Regu"/>
              </a:rPr>
              <a:t>with only a small number modifications with respect to the </a:t>
            </a:r>
            <a:r>
              <a:rPr lang="es-ES" sz="1800" b="1" i="0" u="none" strike="noStrike" baseline="0" dirty="0">
                <a:latin typeface="NimbusRomNo9L-Regu"/>
              </a:rPr>
              <a:t>original (</a:t>
            </a:r>
            <a:r>
              <a:rPr lang="es-ES" sz="1800" b="1" i="0" u="none" strike="noStrike" baseline="0" dirty="0" err="1">
                <a:latin typeface="NimbusRomNo9L-Regu"/>
              </a:rPr>
              <a:t>modern</a:t>
            </a:r>
            <a:r>
              <a:rPr lang="es-ES" sz="1800" b="1" i="0" u="none" strike="noStrike" baseline="0" dirty="0">
                <a:latin typeface="NimbusRomNo9L-Regu"/>
              </a:rPr>
              <a:t>) </a:t>
            </a:r>
            <a:r>
              <a:rPr lang="es-ES" sz="1800" b="1" i="0" u="none" strike="noStrike" baseline="0" dirty="0" err="1">
                <a:latin typeface="NimbusRomNo9L-Regu"/>
              </a:rPr>
              <a:t>formulation</a:t>
            </a:r>
            <a:r>
              <a:rPr lang="es-ES" sz="1800" b="1" i="0" u="none" strike="noStrike" baseline="0" dirty="0">
                <a:latin typeface="NimbusRomNo9L-Regu"/>
              </a:rPr>
              <a:t> in (Ho et al., 2020)</a:t>
            </a:r>
            <a:endParaRPr lang="es-ES" b="1" dirty="0"/>
          </a:p>
        </p:txBody>
      </p:sp>
      <p:sp>
        <p:nvSpPr>
          <p:cNvPr id="4" name="Marcador de número de diapositiva 3"/>
          <p:cNvSpPr>
            <a:spLocks noGrp="1"/>
          </p:cNvSpPr>
          <p:nvPr>
            <p:ph type="sldNum" sz="quarter" idx="5"/>
          </p:nvPr>
        </p:nvSpPr>
        <p:spPr/>
        <p:txBody>
          <a:bodyPr/>
          <a:lstStyle/>
          <a:p>
            <a:fld id="{F9508F1C-6FB0-4314-A226-54E22633B720}" type="slidenum">
              <a:rPr lang="es-ES" smtClean="0"/>
              <a:t>4</a:t>
            </a:fld>
            <a:endParaRPr lang="es-ES"/>
          </a:p>
        </p:txBody>
      </p:sp>
    </p:spTree>
    <p:extLst>
      <p:ext uri="{BB962C8B-B14F-4D97-AF65-F5344CB8AC3E}">
        <p14:creationId xmlns:p14="http://schemas.microsoft.com/office/powerpoint/2010/main" val="594439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Diffusion models are a type of deep generative model that have recently drawn considerable interest in computer vision due to their impressive ability to generate images with fine details and high diversity. </a:t>
            </a:r>
          </a:p>
          <a:p>
            <a:endParaRPr lang="en-US" dirty="0"/>
          </a:p>
          <a:p>
            <a:r>
              <a:rPr lang="en-US" dirty="0"/>
              <a:t>The unique aspect of diffusion models is their probabilistic framework, which involves learning to reverse a process that adds increasing levels of noise to the training data. This approach has two main stages: forward diffusion and backward denoising. </a:t>
            </a:r>
          </a:p>
          <a:p>
            <a:endParaRPr lang="en-US" dirty="0"/>
          </a:p>
          <a:p>
            <a:r>
              <a:rPr lang="en-US" dirty="0"/>
              <a:t>In forward diffusion, noise is gradually added to the original images over a series of steps, degrading them to the point where they look like pure Gaussian noise. </a:t>
            </a:r>
          </a:p>
          <a:p>
            <a:endParaRPr lang="en-US" dirty="0"/>
          </a:p>
          <a:p>
            <a:r>
              <a:rPr lang="en-US" dirty="0"/>
              <a:t>If we consider this process as Markovian then we can parametrize the transition probabilities as follows.</a:t>
            </a:r>
            <a:endParaRPr lang="es-ES" dirty="0"/>
          </a:p>
        </p:txBody>
      </p:sp>
      <p:sp>
        <p:nvSpPr>
          <p:cNvPr id="4" name="Marcador de número de diapositiva 3"/>
          <p:cNvSpPr>
            <a:spLocks noGrp="1"/>
          </p:cNvSpPr>
          <p:nvPr>
            <p:ph type="sldNum" sz="quarter" idx="5"/>
          </p:nvPr>
        </p:nvSpPr>
        <p:spPr/>
        <p:txBody>
          <a:bodyPr/>
          <a:lstStyle/>
          <a:p>
            <a:fld id="{F9508F1C-6FB0-4314-A226-54E22633B720}" type="slidenum">
              <a:rPr lang="es-ES" smtClean="0"/>
              <a:t>5</a:t>
            </a:fld>
            <a:endParaRPr lang="es-ES"/>
          </a:p>
        </p:txBody>
      </p:sp>
    </p:spTree>
    <p:extLst>
      <p:ext uri="{BB962C8B-B14F-4D97-AF65-F5344CB8AC3E}">
        <p14:creationId xmlns:p14="http://schemas.microsoft.com/office/powerpoint/2010/main" val="1910468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The subsequent backward denoising phase reverses this process, iteratively removing noise to reconstruct the original images. At inference, images are generated by gradually reconstructing them from random white noise, with the noise removal at each step estimated by a neural network, typically utilizing a U-Net architecture, to maintain dimensional coherence.</a:t>
            </a:r>
            <a:endParaRPr lang="es-ES" dirty="0"/>
          </a:p>
        </p:txBody>
      </p:sp>
      <p:sp>
        <p:nvSpPr>
          <p:cNvPr id="4" name="Marcador de número de diapositiva 3"/>
          <p:cNvSpPr>
            <a:spLocks noGrp="1"/>
          </p:cNvSpPr>
          <p:nvPr>
            <p:ph type="sldNum" sz="quarter" idx="5"/>
          </p:nvPr>
        </p:nvSpPr>
        <p:spPr/>
        <p:txBody>
          <a:bodyPr/>
          <a:lstStyle/>
          <a:p>
            <a:fld id="{F9508F1C-6FB0-4314-A226-54E22633B720}" type="slidenum">
              <a:rPr lang="es-ES" smtClean="0"/>
              <a:t>6</a:t>
            </a:fld>
            <a:endParaRPr lang="es-ES"/>
          </a:p>
        </p:txBody>
      </p:sp>
    </p:spTree>
    <p:extLst>
      <p:ext uri="{BB962C8B-B14F-4D97-AF65-F5344CB8AC3E}">
        <p14:creationId xmlns:p14="http://schemas.microsoft.com/office/powerpoint/2010/main" val="2437312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Experiments</a:t>
            </a:r>
            <a:r>
              <a:rPr lang="es-ES" dirty="0"/>
              <a:t> are </a:t>
            </a:r>
            <a:r>
              <a:rPr lang="es-ES" dirty="0" err="1"/>
              <a:t>performed</a:t>
            </a:r>
            <a:r>
              <a:rPr lang="es-ES" dirty="0"/>
              <a:t> </a:t>
            </a:r>
            <a:r>
              <a:rPr lang="es-ES" dirty="0" err="1"/>
              <a:t>on</a:t>
            </a:r>
            <a:r>
              <a:rPr lang="es-ES" dirty="0"/>
              <a:t> </a:t>
            </a:r>
            <a:r>
              <a:rPr lang="es-ES" dirty="0" err="1"/>
              <a:t>ImageNet</a:t>
            </a:r>
            <a:r>
              <a:rPr lang="es-ES" dirty="0"/>
              <a:t>, a standard in visión </a:t>
            </a:r>
            <a:r>
              <a:rPr lang="es-ES" dirty="0" err="1"/>
              <a:t>models</a:t>
            </a:r>
            <a:r>
              <a:rPr lang="es-ES" dirty="0"/>
              <a:t> benchmarking.</a:t>
            </a:r>
          </a:p>
          <a:p>
            <a:endParaRPr lang="es-ES" dirty="0"/>
          </a:p>
          <a:p>
            <a:r>
              <a:rPr lang="es-ES" dirty="0"/>
              <a:t>A </a:t>
            </a:r>
            <a:r>
              <a:rPr lang="es-ES" dirty="0" err="1"/>
              <a:t>widely</a:t>
            </a:r>
            <a:r>
              <a:rPr lang="es-ES" dirty="0"/>
              <a:t> </a:t>
            </a:r>
            <a:r>
              <a:rPr lang="es-ES" dirty="0" err="1"/>
              <a:t>used</a:t>
            </a:r>
            <a:r>
              <a:rPr lang="es-ES" dirty="0"/>
              <a:t> </a:t>
            </a:r>
            <a:r>
              <a:rPr lang="es-ES" dirty="0" err="1"/>
              <a:t>metric</a:t>
            </a:r>
            <a:r>
              <a:rPr lang="es-ES" dirty="0"/>
              <a:t> </a:t>
            </a:r>
            <a:r>
              <a:rPr lang="es-ES" dirty="0" err="1"/>
              <a:t>for</a:t>
            </a:r>
            <a:r>
              <a:rPr lang="es-ES" dirty="0"/>
              <a:t> </a:t>
            </a:r>
            <a:r>
              <a:rPr lang="es-ES" dirty="0" err="1"/>
              <a:t>image</a:t>
            </a:r>
            <a:r>
              <a:rPr lang="es-ES" dirty="0"/>
              <a:t> </a:t>
            </a:r>
            <a:r>
              <a:rPr lang="es-ES" dirty="0" err="1"/>
              <a:t>generation</a:t>
            </a:r>
            <a:r>
              <a:rPr lang="es-ES" dirty="0"/>
              <a:t> </a:t>
            </a:r>
            <a:r>
              <a:rPr lang="es-ES" dirty="0" err="1"/>
              <a:t>is</a:t>
            </a:r>
            <a:r>
              <a:rPr lang="es-ES" dirty="0"/>
              <a:t> </a:t>
            </a:r>
            <a:r>
              <a:rPr lang="es-ES" dirty="0" err="1"/>
              <a:t>Fréchet</a:t>
            </a:r>
            <a:r>
              <a:rPr lang="es-ES" dirty="0"/>
              <a:t> </a:t>
            </a:r>
            <a:r>
              <a:rPr lang="es-ES" dirty="0" err="1"/>
              <a:t>Inception</a:t>
            </a:r>
            <a:r>
              <a:rPr lang="es-ES" dirty="0"/>
              <a:t> </a:t>
            </a:r>
            <a:r>
              <a:rPr lang="es-ES" dirty="0" err="1"/>
              <a:t>Distance</a:t>
            </a:r>
            <a:r>
              <a:rPr lang="es-ES" dirty="0"/>
              <a:t>. </a:t>
            </a:r>
            <a:r>
              <a:rPr lang="es-ES" dirty="0" err="1"/>
              <a:t>It</a:t>
            </a:r>
            <a:r>
              <a:rPr lang="es-ES" dirty="0"/>
              <a:t> </a:t>
            </a:r>
            <a:r>
              <a:rPr lang="es-ES" dirty="0" err="1"/>
              <a:t>basically</a:t>
            </a:r>
            <a:r>
              <a:rPr lang="es-ES" dirty="0"/>
              <a:t> compares </a:t>
            </a:r>
            <a:r>
              <a:rPr lang="es-ES" dirty="0" err="1"/>
              <a:t>the</a:t>
            </a:r>
            <a:r>
              <a:rPr lang="es-ES" dirty="0"/>
              <a:t> </a:t>
            </a:r>
            <a:r>
              <a:rPr lang="es-ES" dirty="0" err="1"/>
              <a:t>distance</a:t>
            </a:r>
            <a:r>
              <a:rPr lang="es-ES" dirty="0"/>
              <a:t> </a:t>
            </a:r>
            <a:r>
              <a:rPr lang="es-ES" dirty="0" err="1"/>
              <a:t>of</a:t>
            </a:r>
            <a:r>
              <a:rPr lang="es-ES" dirty="0"/>
              <a:t> </a:t>
            </a:r>
            <a:r>
              <a:rPr lang="es-ES" dirty="0" err="1"/>
              <a:t>the</a:t>
            </a:r>
            <a:r>
              <a:rPr lang="es-ES" dirty="0"/>
              <a:t> 2048 </a:t>
            </a:r>
            <a:r>
              <a:rPr lang="es-ES" dirty="0" err="1"/>
              <a:t>size</a:t>
            </a:r>
            <a:r>
              <a:rPr lang="es-ES" dirty="0"/>
              <a:t> </a:t>
            </a:r>
            <a:r>
              <a:rPr lang="es-ES" dirty="0" err="1"/>
              <a:t>features</a:t>
            </a:r>
            <a:r>
              <a:rPr lang="es-ES" dirty="0"/>
              <a:t> </a:t>
            </a:r>
            <a:r>
              <a:rPr lang="es-ES" dirty="0" err="1"/>
              <a:t>obtained</a:t>
            </a:r>
            <a:r>
              <a:rPr lang="es-ES" dirty="0"/>
              <a:t> after </a:t>
            </a:r>
            <a:r>
              <a:rPr lang="es-ES" dirty="0" err="1"/>
              <a:t>applying</a:t>
            </a:r>
            <a:r>
              <a:rPr lang="es-ES" dirty="0"/>
              <a:t> InceptionV3 </a:t>
            </a:r>
            <a:r>
              <a:rPr lang="es-ES" dirty="0" err="1"/>
              <a:t>backbone</a:t>
            </a:r>
            <a:r>
              <a:rPr lang="es-ES" dirty="0"/>
              <a:t> </a:t>
            </a:r>
            <a:r>
              <a:rPr lang="es-ES" dirty="0" err="1"/>
              <a:t>to</a:t>
            </a:r>
            <a:r>
              <a:rPr lang="es-ES" dirty="0"/>
              <a:t> a </a:t>
            </a:r>
            <a:r>
              <a:rPr lang="es-ES" dirty="0" err="1"/>
              <a:t>reference</a:t>
            </a:r>
            <a:r>
              <a:rPr lang="es-ES" dirty="0"/>
              <a:t> </a:t>
            </a:r>
            <a:r>
              <a:rPr lang="es-ES" dirty="0" err="1"/>
              <a:t>dataset</a:t>
            </a:r>
            <a:r>
              <a:rPr lang="es-ES" dirty="0"/>
              <a:t> and </a:t>
            </a:r>
            <a:r>
              <a:rPr lang="es-ES" dirty="0" err="1"/>
              <a:t>the</a:t>
            </a:r>
            <a:r>
              <a:rPr lang="es-ES" dirty="0"/>
              <a:t> </a:t>
            </a:r>
            <a:r>
              <a:rPr lang="es-ES" dirty="0" err="1"/>
              <a:t>generated</a:t>
            </a:r>
            <a:r>
              <a:rPr lang="es-ES" dirty="0"/>
              <a:t> </a:t>
            </a:r>
            <a:r>
              <a:rPr lang="es-ES" dirty="0" err="1"/>
              <a:t>images</a:t>
            </a:r>
            <a:r>
              <a:rPr lang="es-ES" dirty="0"/>
              <a:t>, </a:t>
            </a:r>
            <a:r>
              <a:rPr lang="es-ES" dirty="0" err="1"/>
              <a:t>fit</a:t>
            </a:r>
            <a:r>
              <a:rPr lang="es-ES" dirty="0"/>
              <a:t> </a:t>
            </a:r>
            <a:r>
              <a:rPr lang="es-ES" dirty="0" err="1"/>
              <a:t>gaussians</a:t>
            </a:r>
            <a:r>
              <a:rPr lang="es-ES" dirty="0"/>
              <a:t> </a:t>
            </a:r>
            <a:r>
              <a:rPr lang="es-ES" dirty="0" err="1"/>
              <a:t>on</a:t>
            </a:r>
            <a:r>
              <a:rPr lang="es-ES" dirty="0"/>
              <a:t> </a:t>
            </a:r>
            <a:r>
              <a:rPr lang="es-ES" dirty="0" err="1"/>
              <a:t>them</a:t>
            </a:r>
            <a:r>
              <a:rPr lang="es-ES" dirty="0"/>
              <a:t> and </a:t>
            </a:r>
            <a:r>
              <a:rPr lang="es-ES" dirty="0" err="1"/>
              <a:t>computing</a:t>
            </a:r>
            <a:r>
              <a:rPr lang="es-ES" dirty="0"/>
              <a:t> </a:t>
            </a:r>
            <a:r>
              <a:rPr lang="es-ES" dirty="0" err="1"/>
              <a:t>Frechet</a:t>
            </a:r>
            <a:r>
              <a:rPr lang="es-ES" dirty="0"/>
              <a:t> </a:t>
            </a:r>
            <a:r>
              <a:rPr lang="es-ES" dirty="0" err="1"/>
              <a:t>distance</a:t>
            </a:r>
            <a:r>
              <a:rPr lang="es-ES" dirty="0"/>
              <a:t>.</a:t>
            </a:r>
          </a:p>
        </p:txBody>
      </p:sp>
      <p:sp>
        <p:nvSpPr>
          <p:cNvPr id="4" name="Marcador de número de diapositiva 3"/>
          <p:cNvSpPr>
            <a:spLocks noGrp="1"/>
          </p:cNvSpPr>
          <p:nvPr>
            <p:ph type="sldNum" sz="quarter" idx="5"/>
          </p:nvPr>
        </p:nvSpPr>
        <p:spPr/>
        <p:txBody>
          <a:bodyPr/>
          <a:lstStyle/>
          <a:p>
            <a:fld id="{F9508F1C-6FB0-4314-A226-54E22633B720}" type="slidenum">
              <a:rPr lang="es-ES" smtClean="0"/>
              <a:t>7</a:t>
            </a:fld>
            <a:endParaRPr lang="es-ES"/>
          </a:p>
        </p:txBody>
      </p:sp>
    </p:spTree>
    <p:extLst>
      <p:ext uri="{BB962C8B-B14F-4D97-AF65-F5344CB8AC3E}">
        <p14:creationId xmlns:p14="http://schemas.microsoft.com/office/powerpoint/2010/main" val="2331372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2800" b="0" i="0" dirty="0">
                <a:solidFill>
                  <a:srgbClr val="0D0D0D"/>
                </a:solidFill>
                <a:effectLst/>
                <a:highlight>
                  <a:srgbClr val="FFFFFF"/>
                </a:highlight>
                <a:latin typeface="Söhne"/>
              </a:rPr>
              <a:t>The α-cosine noise schedule is commonly used in diffusion models for image generation, as it maintains consistent variance through the diffusion process. It was initially designed for low-resolution datasets like CIFAR10 (32x32) and ImageNet (64x64). However, for higher-resolution images, this schedule may not add enough noise early in the process, leading to issues in denoising.</a:t>
            </a:r>
          </a:p>
          <a:p>
            <a:pPr algn="l"/>
            <a:endParaRPr lang="en-US" sz="2800" b="0" i="0" u="none" strike="noStrike" baseline="0" dirty="0">
              <a:solidFill>
                <a:srgbClr val="0D0D0D"/>
              </a:solidFill>
              <a:effectLst/>
              <a:highlight>
                <a:srgbClr val="FFFFFF"/>
              </a:highlight>
              <a:latin typeface="Söhne"/>
            </a:endParaRPr>
          </a:p>
          <a:p>
            <a:pPr algn="l"/>
            <a:r>
              <a:rPr lang="en-US" sz="2800" b="0" i="0" dirty="0">
                <a:solidFill>
                  <a:srgbClr val="0D0D0D"/>
                </a:solidFill>
                <a:effectLst/>
                <a:highlight>
                  <a:srgbClr val="FFFFFF"/>
                </a:highlight>
                <a:latin typeface="Söhne"/>
              </a:rPr>
              <a:t>For example, when applying this schedule to a 128x128 image, it was observed that the image structure becomes visible early on in the diffusion process, suggesting that the generative model has less time to make global decisions. This is because it undergoes </a:t>
            </a:r>
            <a:r>
              <a:rPr lang="en-US" sz="2800" b="0" i="0" dirty="0" err="1">
                <a:solidFill>
                  <a:srgbClr val="0D0D0D"/>
                </a:solidFill>
                <a:effectLst/>
                <a:highlight>
                  <a:srgbClr val="FFFFFF"/>
                </a:highlight>
                <a:latin typeface="Söhne"/>
              </a:rPr>
              <a:t>downsampling</a:t>
            </a:r>
            <a:r>
              <a:rPr lang="en-US" sz="2800" b="0" i="0" dirty="0">
                <a:solidFill>
                  <a:srgbClr val="0D0D0D"/>
                </a:solidFill>
                <a:effectLst/>
                <a:highlight>
                  <a:srgbClr val="FFFFFF"/>
                </a:highlight>
                <a:latin typeface="Söhne"/>
              </a:rPr>
              <a:t> to a 64x64 image via average pooling. The diffusion distribution of the </a:t>
            </a:r>
            <a:r>
              <a:rPr lang="en-US" sz="2800" b="0" i="0" dirty="0" err="1">
                <a:solidFill>
                  <a:srgbClr val="0D0D0D"/>
                </a:solidFill>
                <a:effectLst/>
                <a:highlight>
                  <a:srgbClr val="FFFFFF"/>
                </a:highlight>
                <a:latin typeface="Söhne"/>
              </a:rPr>
              <a:t>downsampled</a:t>
            </a:r>
            <a:r>
              <a:rPr lang="en-US" sz="2800" b="0" i="0" dirty="0">
                <a:solidFill>
                  <a:srgbClr val="0D0D0D"/>
                </a:solidFill>
                <a:effectLst/>
                <a:highlight>
                  <a:srgbClr val="FFFFFF"/>
                </a:highlight>
                <a:latin typeface="Söhne"/>
              </a:rPr>
              <a:t> pixels has half the noise variance, creating a higher signal-to-noise ratio. </a:t>
            </a:r>
          </a:p>
          <a:p>
            <a:pPr algn="l"/>
            <a:endParaRPr lang="en-US" sz="4000" b="0" i="0" dirty="0">
              <a:solidFill>
                <a:srgbClr val="0D0D0D"/>
              </a:solidFill>
              <a:effectLst/>
              <a:highlight>
                <a:srgbClr val="FFFFFF"/>
              </a:highlight>
              <a:latin typeface="Söhne"/>
            </a:endParaRPr>
          </a:p>
          <a:p>
            <a:pPr algn="l"/>
            <a:r>
              <a:rPr lang="en-US" sz="4000" b="0" i="0" dirty="0">
                <a:solidFill>
                  <a:srgbClr val="0D0D0D"/>
                </a:solidFill>
                <a:effectLst/>
                <a:highlight>
                  <a:srgbClr val="FFFFFF"/>
                </a:highlight>
                <a:latin typeface="Söhne"/>
              </a:rPr>
              <a:t>The signal-to-noise ratio for a </a:t>
            </a:r>
            <a:r>
              <a:rPr lang="en-US" sz="4000" b="0" i="0" dirty="0" err="1">
                <a:solidFill>
                  <a:srgbClr val="0D0D0D"/>
                </a:solidFill>
                <a:effectLst/>
                <a:highlight>
                  <a:srgbClr val="FFFFFF"/>
                </a:highlight>
                <a:latin typeface="Söhne"/>
              </a:rPr>
              <a:t>downsampled</a:t>
            </a:r>
            <a:r>
              <a:rPr lang="en-US" sz="4000" b="0" i="0" dirty="0">
                <a:solidFill>
                  <a:srgbClr val="0D0D0D"/>
                </a:solidFill>
                <a:effectLst/>
                <a:highlight>
                  <a:srgbClr val="FFFFFF"/>
                </a:highlight>
                <a:latin typeface="Söhne"/>
              </a:rPr>
              <a:t> image of size </a:t>
            </a:r>
            <a:r>
              <a:rPr lang="en-US" sz="4000" b="0" i="0" dirty="0">
                <a:solidFill>
                  <a:srgbClr val="0D0D0D"/>
                </a:solidFill>
                <a:effectLst/>
                <a:highlight>
                  <a:srgbClr val="FFFFFF"/>
                </a:highlight>
                <a:latin typeface="KaTeX_Main"/>
              </a:rPr>
              <a:t>𝑠×𝑠</a:t>
            </a:r>
            <a:r>
              <a:rPr lang="en-US" sz="4000" b="0" i="0" dirty="0">
                <a:solidFill>
                  <a:srgbClr val="0D0D0D"/>
                </a:solidFill>
                <a:effectLst/>
                <a:highlight>
                  <a:srgbClr val="FFFFFF"/>
                </a:highlight>
                <a:latin typeface="Söhne"/>
              </a:rPr>
              <a:t> is </a:t>
            </a:r>
            <a:r>
              <a:rPr lang="en-US" sz="4000" b="0" i="0" dirty="0">
                <a:solidFill>
                  <a:srgbClr val="0D0D0D"/>
                </a:solidFill>
                <a:effectLst/>
                <a:highlight>
                  <a:srgbClr val="FFFFFF"/>
                </a:highlight>
                <a:latin typeface="KaTeX_Main"/>
              </a:rPr>
              <a:t>𝑠^2</a:t>
            </a:r>
            <a:r>
              <a:rPr lang="en-US" sz="4000" b="0" i="0" dirty="0">
                <a:solidFill>
                  <a:srgbClr val="0D0D0D"/>
                </a:solidFill>
                <a:effectLst/>
                <a:highlight>
                  <a:srgbClr val="FFFFFF"/>
                </a:highlight>
                <a:latin typeface="Söhne"/>
              </a:rPr>
              <a:t> times greater than the full-sized image. Given this effect, we can adjust the noise schedule to compensate for higher resolutions.</a:t>
            </a:r>
          </a:p>
        </p:txBody>
      </p:sp>
      <p:sp>
        <p:nvSpPr>
          <p:cNvPr id="4" name="Marcador de número de diapositiva 3"/>
          <p:cNvSpPr>
            <a:spLocks noGrp="1"/>
          </p:cNvSpPr>
          <p:nvPr>
            <p:ph type="sldNum" sz="quarter" idx="5"/>
          </p:nvPr>
        </p:nvSpPr>
        <p:spPr/>
        <p:txBody>
          <a:bodyPr/>
          <a:lstStyle/>
          <a:p>
            <a:fld id="{F9508F1C-6FB0-4314-A226-54E22633B720}" type="slidenum">
              <a:rPr lang="es-ES" smtClean="0"/>
              <a:t>8</a:t>
            </a:fld>
            <a:endParaRPr lang="es-ES"/>
          </a:p>
        </p:txBody>
      </p:sp>
    </p:spTree>
    <p:extLst>
      <p:ext uri="{BB962C8B-B14F-4D97-AF65-F5344CB8AC3E}">
        <p14:creationId xmlns:p14="http://schemas.microsoft.com/office/powerpoint/2010/main" val="287426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NimbusRomNo9L-Regu"/>
              </a:rPr>
              <a:t>As can be seen in Table 2 for ImageNet at resolution 128 </a:t>
            </a:r>
            <a:r>
              <a:rPr lang="en-US" sz="1800" b="0" i="0" u="none" strike="noStrike" baseline="0" dirty="0">
                <a:latin typeface="CMSY10"/>
              </a:rPr>
              <a:t>× </a:t>
            </a:r>
            <a:r>
              <a:rPr lang="en-US" sz="1800" b="0" i="0" u="none" strike="noStrike" baseline="0" dirty="0">
                <a:latin typeface="NimbusRomNo9L-Regu"/>
              </a:rPr>
              <a:t>128 and resolution 256 </a:t>
            </a:r>
            <a:r>
              <a:rPr lang="en-US" sz="1800" b="0" i="0" u="none" strike="noStrike" baseline="0" dirty="0">
                <a:latin typeface="CMSY10"/>
              </a:rPr>
              <a:t>× </a:t>
            </a:r>
            <a:r>
              <a:rPr lang="en-US" sz="1800" b="0" i="0" u="none" strike="noStrike" baseline="0" dirty="0">
                <a:latin typeface="NimbusRomNo9L-Regu"/>
              </a:rPr>
              <a:t>256, shifting the noise schedule considerably improves performance. The difference is especially noticeable at the higher resolution, where the difference is 7.65 for the original cosine schedule against 3.76 for the shifted schedule in FID on the train data. Notice that the difference in performance between the shift towards either 64 and 32 is relatively small, being slightly better for the 32 shift. </a:t>
            </a:r>
          </a:p>
        </p:txBody>
      </p:sp>
      <p:sp>
        <p:nvSpPr>
          <p:cNvPr id="4" name="Marcador de número de diapositiva 3"/>
          <p:cNvSpPr>
            <a:spLocks noGrp="1"/>
          </p:cNvSpPr>
          <p:nvPr>
            <p:ph type="sldNum" sz="quarter" idx="5"/>
          </p:nvPr>
        </p:nvSpPr>
        <p:spPr/>
        <p:txBody>
          <a:bodyPr/>
          <a:lstStyle/>
          <a:p>
            <a:fld id="{F9508F1C-6FB0-4314-A226-54E22633B720}" type="slidenum">
              <a:rPr lang="es-ES" smtClean="0"/>
              <a:t>9</a:t>
            </a:fld>
            <a:endParaRPr lang="es-ES"/>
          </a:p>
        </p:txBody>
      </p:sp>
    </p:spTree>
    <p:extLst>
      <p:ext uri="{BB962C8B-B14F-4D97-AF65-F5344CB8AC3E}">
        <p14:creationId xmlns:p14="http://schemas.microsoft.com/office/powerpoint/2010/main" val="23904481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7EE39B-DF57-2E38-DBBC-A344A17FDE21}"/>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6E9E6AAD-34B1-1A52-FFA9-F7885E58AC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55B9FDF2-962D-ACA9-A186-11715BDB5017}"/>
              </a:ext>
            </a:extLst>
          </p:cNvPr>
          <p:cNvSpPr>
            <a:spLocks noGrp="1"/>
          </p:cNvSpPr>
          <p:nvPr>
            <p:ph type="dt" sz="half" idx="10"/>
          </p:nvPr>
        </p:nvSpPr>
        <p:spPr/>
        <p:txBody>
          <a:bodyPr/>
          <a:lstStyle/>
          <a:p>
            <a:fld id="{304EDE02-C2C4-49E5-BF4C-9FF03E483D8D}" type="datetimeFigureOut">
              <a:rPr lang="es-ES" smtClean="0"/>
              <a:t>04/05/2024</a:t>
            </a:fld>
            <a:endParaRPr lang="es-ES"/>
          </a:p>
        </p:txBody>
      </p:sp>
      <p:sp>
        <p:nvSpPr>
          <p:cNvPr id="5" name="Marcador de pie de página 4">
            <a:extLst>
              <a:ext uri="{FF2B5EF4-FFF2-40B4-BE49-F238E27FC236}">
                <a16:creationId xmlns:a16="http://schemas.microsoft.com/office/drawing/2014/main" id="{7E5E41CA-6FE2-7C27-1AF5-EE839964985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57EAABC-1610-79F0-877C-5D236D57A6D8}"/>
              </a:ext>
            </a:extLst>
          </p:cNvPr>
          <p:cNvSpPr>
            <a:spLocks noGrp="1"/>
          </p:cNvSpPr>
          <p:nvPr>
            <p:ph type="sldNum" sz="quarter" idx="12"/>
          </p:nvPr>
        </p:nvSpPr>
        <p:spPr/>
        <p:txBody>
          <a:bodyPr/>
          <a:lstStyle/>
          <a:p>
            <a:fld id="{B657892B-9970-40AF-9833-1052A0D0FDE4}" type="slidenum">
              <a:rPr lang="es-ES" smtClean="0"/>
              <a:t>‹Nº›</a:t>
            </a:fld>
            <a:endParaRPr lang="es-ES"/>
          </a:p>
        </p:txBody>
      </p:sp>
    </p:spTree>
    <p:extLst>
      <p:ext uri="{BB962C8B-B14F-4D97-AF65-F5344CB8AC3E}">
        <p14:creationId xmlns:p14="http://schemas.microsoft.com/office/powerpoint/2010/main" val="3600185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66BEF-FCE0-E4DF-DDEE-532B3E134176}"/>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C238B8C4-E4F1-0BE8-63DA-E5499D1EF8E9}"/>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FB8E062-AB7A-DAA5-7398-06BEE19D1261}"/>
              </a:ext>
            </a:extLst>
          </p:cNvPr>
          <p:cNvSpPr>
            <a:spLocks noGrp="1"/>
          </p:cNvSpPr>
          <p:nvPr>
            <p:ph type="dt" sz="half" idx="10"/>
          </p:nvPr>
        </p:nvSpPr>
        <p:spPr/>
        <p:txBody>
          <a:bodyPr/>
          <a:lstStyle/>
          <a:p>
            <a:fld id="{304EDE02-C2C4-49E5-BF4C-9FF03E483D8D}" type="datetimeFigureOut">
              <a:rPr lang="es-ES" smtClean="0"/>
              <a:t>04/05/2024</a:t>
            </a:fld>
            <a:endParaRPr lang="es-ES"/>
          </a:p>
        </p:txBody>
      </p:sp>
      <p:sp>
        <p:nvSpPr>
          <p:cNvPr id="5" name="Marcador de pie de página 4">
            <a:extLst>
              <a:ext uri="{FF2B5EF4-FFF2-40B4-BE49-F238E27FC236}">
                <a16:creationId xmlns:a16="http://schemas.microsoft.com/office/drawing/2014/main" id="{9ABB2CE5-CF8E-0683-4B49-ECC7C592F8A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D570E3E-AD59-07A1-CFA7-89AB2DF28DCE}"/>
              </a:ext>
            </a:extLst>
          </p:cNvPr>
          <p:cNvSpPr>
            <a:spLocks noGrp="1"/>
          </p:cNvSpPr>
          <p:nvPr>
            <p:ph type="sldNum" sz="quarter" idx="12"/>
          </p:nvPr>
        </p:nvSpPr>
        <p:spPr/>
        <p:txBody>
          <a:bodyPr/>
          <a:lstStyle/>
          <a:p>
            <a:fld id="{B657892B-9970-40AF-9833-1052A0D0FDE4}" type="slidenum">
              <a:rPr lang="es-ES" smtClean="0"/>
              <a:t>‹Nº›</a:t>
            </a:fld>
            <a:endParaRPr lang="es-ES"/>
          </a:p>
        </p:txBody>
      </p:sp>
    </p:spTree>
    <p:extLst>
      <p:ext uri="{BB962C8B-B14F-4D97-AF65-F5344CB8AC3E}">
        <p14:creationId xmlns:p14="http://schemas.microsoft.com/office/powerpoint/2010/main" val="2936688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1F8B463-BE59-F2D2-203B-C919FF2DE2D9}"/>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FCE1128A-6823-2469-8705-4998E8105A63}"/>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EFF24BC-B4FE-BA29-8838-6600F12F86A0}"/>
              </a:ext>
            </a:extLst>
          </p:cNvPr>
          <p:cNvSpPr>
            <a:spLocks noGrp="1"/>
          </p:cNvSpPr>
          <p:nvPr>
            <p:ph type="dt" sz="half" idx="10"/>
          </p:nvPr>
        </p:nvSpPr>
        <p:spPr/>
        <p:txBody>
          <a:bodyPr/>
          <a:lstStyle/>
          <a:p>
            <a:fld id="{304EDE02-C2C4-49E5-BF4C-9FF03E483D8D}" type="datetimeFigureOut">
              <a:rPr lang="es-ES" smtClean="0"/>
              <a:t>04/05/2024</a:t>
            </a:fld>
            <a:endParaRPr lang="es-ES"/>
          </a:p>
        </p:txBody>
      </p:sp>
      <p:sp>
        <p:nvSpPr>
          <p:cNvPr id="5" name="Marcador de pie de página 4">
            <a:extLst>
              <a:ext uri="{FF2B5EF4-FFF2-40B4-BE49-F238E27FC236}">
                <a16:creationId xmlns:a16="http://schemas.microsoft.com/office/drawing/2014/main" id="{40007FC4-6A5C-51EA-8EE9-64026C1DB28F}"/>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77C1E1E-CEF4-7934-F34A-40876339CF25}"/>
              </a:ext>
            </a:extLst>
          </p:cNvPr>
          <p:cNvSpPr>
            <a:spLocks noGrp="1"/>
          </p:cNvSpPr>
          <p:nvPr>
            <p:ph type="sldNum" sz="quarter" idx="12"/>
          </p:nvPr>
        </p:nvSpPr>
        <p:spPr/>
        <p:txBody>
          <a:bodyPr/>
          <a:lstStyle/>
          <a:p>
            <a:fld id="{B657892B-9970-40AF-9833-1052A0D0FDE4}" type="slidenum">
              <a:rPr lang="es-ES" smtClean="0"/>
              <a:t>‹Nº›</a:t>
            </a:fld>
            <a:endParaRPr lang="es-ES"/>
          </a:p>
        </p:txBody>
      </p:sp>
    </p:spTree>
    <p:extLst>
      <p:ext uri="{BB962C8B-B14F-4D97-AF65-F5344CB8AC3E}">
        <p14:creationId xmlns:p14="http://schemas.microsoft.com/office/powerpoint/2010/main" val="236763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44B248-0EFA-101A-3BE1-856A16D1D89B}"/>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52E0BDC-7651-39EF-9478-3A78C5AD907F}"/>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4064B1B-9441-9E7A-74AD-22BDB45EB6D2}"/>
              </a:ext>
            </a:extLst>
          </p:cNvPr>
          <p:cNvSpPr>
            <a:spLocks noGrp="1"/>
          </p:cNvSpPr>
          <p:nvPr>
            <p:ph type="dt" sz="half" idx="10"/>
          </p:nvPr>
        </p:nvSpPr>
        <p:spPr/>
        <p:txBody>
          <a:bodyPr/>
          <a:lstStyle/>
          <a:p>
            <a:fld id="{304EDE02-C2C4-49E5-BF4C-9FF03E483D8D}" type="datetimeFigureOut">
              <a:rPr lang="es-ES" smtClean="0"/>
              <a:t>04/05/2024</a:t>
            </a:fld>
            <a:endParaRPr lang="es-ES"/>
          </a:p>
        </p:txBody>
      </p:sp>
      <p:sp>
        <p:nvSpPr>
          <p:cNvPr id="5" name="Marcador de pie de página 4">
            <a:extLst>
              <a:ext uri="{FF2B5EF4-FFF2-40B4-BE49-F238E27FC236}">
                <a16:creationId xmlns:a16="http://schemas.microsoft.com/office/drawing/2014/main" id="{6DC5EA42-0105-BBC5-2AA0-87E535F487C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41D02AC-D5A4-4506-8FB8-F19217DAA0AB}"/>
              </a:ext>
            </a:extLst>
          </p:cNvPr>
          <p:cNvSpPr>
            <a:spLocks noGrp="1"/>
          </p:cNvSpPr>
          <p:nvPr>
            <p:ph type="sldNum" sz="quarter" idx="12"/>
          </p:nvPr>
        </p:nvSpPr>
        <p:spPr/>
        <p:txBody>
          <a:bodyPr/>
          <a:lstStyle/>
          <a:p>
            <a:fld id="{B657892B-9970-40AF-9833-1052A0D0FDE4}" type="slidenum">
              <a:rPr lang="es-ES" smtClean="0"/>
              <a:t>‹Nº›</a:t>
            </a:fld>
            <a:endParaRPr lang="es-ES"/>
          </a:p>
        </p:txBody>
      </p:sp>
    </p:spTree>
    <p:extLst>
      <p:ext uri="{BB962C8B-B14F-4D97-AF65-F5344CB8AC3E}">
        <p14:creationId xmlns:p14="http://schemas.microsoft.com/office/powerpoint/2010/main" val="1247839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7EEE5B-008B-2193-8DEE-C244B3ABA529}"/>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D705131B-B2E4-A5C8-0972-AA22ABD2E9A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2E95CFE5-9623-270D-7A51-3F50541A77AE}"/>
              </a:ext>
            </a:extLst>
          </p:cNvPr>
          <p:cNvSpPr>
            <a:spLocks noGrp="1"/>
          </p:cNvSpPr>
          <p:nvPr>
            <p:ph type="dt" sz="half" idx="10"/>
          </p:nvPr>
        </p:nvSpPr>
        <p:spPr/>
        <p:txBody>
          <a:bodyPr/>
          <a:lstStyle/>
          <a:p>
            <a:fld id="{304EDE02-C2C4-49E5-BF4C-9FF03E483D8D}" type="datetimeFigureOut">
              <a:rPr lang="es-ES" smtClean="0"/>
              <a:t>04/05/2024</a:t>
            </a:fld>
            <a:endParaRPr lang="es-ES"/>
          </a:p>
        </p:txBody>
      </p:sp>
      <p:sp>
        <p:nvSpPr>
          <p:cNvPr id="5" name="Marcador de pie de página 4">
            <a:extLst>
              <a:ext uri="{FF2B5EF4-FFF2-40B4-BE49-F238E27FC236}">
                <a16:creationId xmlns:a16="http://schemas.microsoft.com/office/drawing/2014/main" id="{6337A29E-315B-6BA5-AC75-354610F8B5A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3B56DA1-52EF-9F2C-B9BC-92A6AF347DA6}"/>
              </a:ext>
            </a:extLst>
          </p:cNvPr>
          <p:cNvSpPr>
            <a:spLocks noGrp="1"/>
          </p:cNvSpPr>
          <p:nvPr>
            <p:ph type="sldNum" sz="quarter" idx="12"/>
          </p:nvPr>
        </p:nvSpPr>
        <p:spPr/>
        <p:txBody>
          <a:bodyPr/>
          <a:lstStyle/>
          <a:p>
            <a:fld id="{B657892B-9970-40AF-9833-1052A0D0FDE4}" type="slidenum">
              <a:rPr lang="es-ES" smtClean="0"/>
              <a:t>‹Nº›</a:t>
            </a:fld>
            <a:endParaRPr lang="es-ES"/>
          </a:p>
        </p:txBody>
      </p:sp>
    </p:spTree>
    <p:extLst>
      <p:ext uri="{BB962C8B-B14F-4D97-AF65-F5344CB8AC3E}">
        <p14:creationId xmlns:p14="http://schemas.microsoft.com/office/powerpoint/2010/main" val="2764895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2FE3A1-E84F-A370-CCE7-203C59959EE1}"/>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E6E79489-5773-C5B6-78B4-648AA42732FA}"/>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A40850F0-C29A-805B-46F3-E5A0FBC67235}"/>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2A89BB2E-26FE-3712-89D4-F7077C27B3FE}"/>
              </a:ext>
            </a:extLst>
          </p:cNvPr>
          <p:cNvSpPr>
            <a:spLocks noGrp="1"/>
          </p:cNvSpPr>
          <p:nvPr>
            <p:ph type="dt" sz="half" idx="10"/>
          </p:nvPr>
        </p:nvSpPr>
        <p:spPr/>
        <p:txBody>
          <a:bodyPr/>
          <a:lstStyle/>
          <a:p>
            <a:fld id="{304EDE02-C2C4-49E5-BF4C-9FF03E483D8D}" type="datetimeFigureOut">
              <a:rPr lang="es-ES" smtClean="0"/>
              <a:t>04/05/2024</a:t>
            </a:fld>
            <a:endParaRPr lang="es-ES"/>
          </a:p>
        </p:txBody>
      </p:sp>
      <p:sp>
        <p:nvSpPr>
          <p:cNvPr id="6" name="Marcador de pie de página 5">
            <a:extLst>
              <a:ext uri="{FF2B5EF4-FFF2-40B4-BE49-F238E27FC236}">
                <a16:creationId xmlns:a16="http://schemas.microsoft.com/office/drawing/2014/main" id="{9A9910B5-52A1-6CE5-DD49-6F609C57CA98}"/>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57755076-0F09-1304-4063-E12D5192B6DD}"/>
              </a:ext>
            </a:extLst>
          </p:cNvPr>
          <p:cNvSpPr>
            <a:spLocks noGrp="1"/>
          </p:cNvSpPr>
          <p:nvPr>
            <p:ph type="sldNum" sz="quarter" idx="12"/>
          </p:nvPr>
        </p:nvSpPr>
        <p:spPr/>
        <p:txBody>
          <a:bodyPr/>
          <a:lstStyle/>
          <a:p>
            <a:fld id="{B657892B-9970-40AF-9833-1052A0D0FDE4}" type="slidenum">
              <a:rPr lang="es-ES" smtClean="0"/>
              <a:t>‹Nº›</a:t>
            </a:fld>
            <a:endParaRPr lang="es-ES"/>
          </a:p>
        </p:txBody>
      </p:sp>
    </p:spTree>
    <p:extLst>
      <p:ext uri="{BB962C8B-B14F-4D97-AF65-F5344CB8AC3E}">
        <p14:creationId xmlns:p14="http://schemas.microsoft.com/office/powerpoint/2010/main" val="3368511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AD54BE-E9B2-3E94-EDC4-3F05253773E1}"/>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5B74D4C8-9044-2DB1-10E2-1F5BEF2607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2B1B834C-E476-4D00-C74D-D766C1242B9E}"/>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DFE39EBE-76D8-9C08-86D0-3B6886310C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53C9C822-62F6-0B33-F200-672E221AD328}"/>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0D9D0BAA-FEE2-3011-9CC3-65DB43BF2873}"/>
              </a:ext>
            </a:extLst>
          </p:cNvPr>
          <p:cNvSpPr>
            <a:spLocks noGrp="1"/>
          </p:cNvSpPr>
          <p:nvPr>
            <p:ph type="dt" sz="half" idx="10"/>
          </p:nvPr>
        </p:nvSpPr>
        <p:spPr/>
        <p:txBody>
          <a:bodyPr/>
          <a:lstStyle/>
          <a:p>
            <a:fld id="{304EDE02-C2C4-49E5-BF4C-9FF03E483D8D}" type="datetimeFigureOut">
              <a:rPr lang="es-ES" smtClean="0"/>
              <a:t>04/05/2024</a:t>
            </a:fld>
            <a:endParaRPr lang="es-ES"/>
          </a:p>
        </p:txBody>
      </p:sp>
      <p:sp>
        <p:nvSpPr>
          <p:cNvPr id="8" name="Marcador de pie de página 7">
            <a:extLst>
              <a:ext uri="{FF2B5EF4-FFF2-40B4-BE49-F238E27FC236}">
                <a16:creationId xmlns:a16="http://schemas.microsoft.com/office/drawing/2014/main" id="{0A2D90FB-26CF-1E6D-819B-E6A2B1070025}"/>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417DD7BA-9904-B56A-3F49-6384A41D7A3C}"/>
              </a:ext>
            </a:extLst>
          </p:cNvPr>
          <p:cNvSpPr>
            <a:spLocks noGrp="1"/>
          </p:cNvSpPr>
          <p:nvPr>
            <p:ph type="sldNum" sz="quarter" idx="12"/>
          </p:nvPr>
        </p:nvSpPr>
        <p:spPr/>
        <p:txBody>
          <a:bodyPr/>
          <a:lstStyle/>
          <a:p>
            <a:fld id="{B657892B-9970-40AF-9833-1052A0D0FDE4}" type="slidenum">
              <a:rPr lang="es-ES" smtClean="0"/>
              <a:t>‹Nº›</a:t>
            </a:fld>
            <a:endParaRPr lang="es-ES"/>
          </a:p>
        </p:txBody>
      </p:sp>
    </p:spTree>
    <p:extLst>
      <p:ext uri="{BB962C8B-B14F-4D97-AF65-F5344CB8AC3E}">
        <p14:creationId xmlns:p14="http://schemas.microsoft.com/office/powerpoint/2010/main" val="4215564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F42EDB-9A64-7835-C7D6-B9E673C309FB}"/>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4D9103C5-207E-ABB4-8926-944EA72221D2}"/>
              </a:ext>
            </a:extLst>
          </p:cNvPr>
          <p:cNvSpPr>
            <a:spLocks noGrp="1"/>
          </p:cNvSpPr>
          <p:nvPr>
            <p:ph type="dt" sz="half" idx="10"/>
          </p:nvPr>
        </p:nvSpPr>
        <p:spPr/>
        <p:txBody>
          <a:bodyPr/>
          <a:lstStyle/>
          <a:p>
            <a:fld id="{304EDE02-C2C4-49E5-BF4C-9FF03E483D8D}" type="datetimeFigureOut">
              <a:rPr lang="es-ES" smtClean="0"/>
              <a:t>04/05/2024</a:t>
            </a:fld>
            <a:endParaRPr lang="es-ES"/>
          </a:p>
        </p:txBody>
      </p:sp>
      <p:sp>
        <p:nvSpPr>
          <p:cNvPr id="4" name="Marcador de pie de página 3">
            <a:extLst>
              <a:ext uri="{FF2B5EF4-FFF2-40B4-BE49-F238E27FC236}">
                <a16:creationId xmlns:a16="http://schemas.microsoft.com/office/drawing/2014/main" id="{3770B04B-F028-0FE3-ED3F-7426BD57805A}"/>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D797A5D9-1AF4-C984-D444-D16E999B9A69}"/>
              </a:ext>
            </a:extLst>
          </p:cNvPr>
          <p:cNvSpPr>
            <a:spLocks noGrp="1"/>
          </p:cNvSpPr>
          <p:nvPr>
            <p:ph type="sldNum" sz="quarter" idx="12"/>
          </p:nvPr>
        </p:nvSpPr>
        <p:spPr/>
        <p:txBody>
          <a:bodyPr/>
          <a:lstStyle/>
          <a:p>
            <a:fld id="{B657892B-9970-40AF-9833-1052A0D0FDE4}" type="slidenum">
              <a:rPr lang="es-ES" smtClean="0"/>
              <a:t>‹Nº›</a:t>
            </a:fld>
            <a:endParaRPr lang="es-ES"/>
          </a:p>
        </p:txBody>
      </p:sp>
    </p:spTree>
    <p:extLst>
      <p:ext uri="{BB962C8B-B14F-4D97-AF65-F5344CB8AC3E}">
        <p14:creationId xmlns:p14="http://schemas.microsoft.com/office/powerpoint/2010/main" val="323610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73719E8-3E27-BD73-63D7-3F6D5E4A50DE}"/>
              </a:ext>
            </a:extLst>
          </p:cNvPr>
          <p:cNvSpPr>
            <a:spLocks noGrp="1"/>
          </p:cNvSpPr>
          <p:nvPr>
            <p:ph type="dt" sz="half" idx="10"/>
          </p:nvPr>
        </p:nvSpPr>
        <p:spPr/>
        <p:txBody>
          <a:bodyPr/>
          <a:lstStyle/>
          <a:p>
            <a:fld id="{304EDE02-C2C4-49E5-BF4C-9FF03E483D8D}" type="datetimeFigureOut">
              <a:rPr lang="es-ES" smtClean="0"/>
              <a:t>04/05/2024</a:t>
            </a:fld>
            <a:endParaRPr lang="es-ES"/>
          </a:p>
        </p:txBody>
      </p:sp>
      <p:sp>
        <p:nvSpPr>
          <p:cNvPr id="3" name="Marcador de pie de página 2">
            <a:extLst>
              <a:ext uri="{FF2B5EF4-FFF2-40B4-BE49-F238E27FC236}">
                <a16:creationId xmlns:a16="http://schemas.microsoft.com/office/drawing/2014/main" id="{43579F7E-5D77-6B81-2D5E-FE647DF0E261}"/>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BBC849E5-78A2-BC55-5985-2479D79BE995}"/>
              </a:ext>
            </a:extLst>
          </p:cNvPr>
          <p:cNvSpPr>
            <a:spLocks noGrp="1"/>
          </p:cNvSpPr>
          <p:nvPr>
            <p:ph type="sldNum" sz="quarter" idx="12"/>
          </p:nvPr>
        </p:nvSpPr>
        <p:spPr/>
        <p:txBody>
          <a:bodyPr/>
          <a:lstStyle/>
          <a:p>
            <a:fld id="{B657892B-9970-40AF-9833-1052A0D0FDE4}" type="slidenum">
              <a:rPr lang="es-ES" smtClean="0"/>
              <a:t>‹Nº›</a:t>
            </a:fld>
            <a:endParaRPr lang="es-ES"/>
          </a:p>
        </p:txBody>
      </p:sp>
    </p:spTree>
    <p:extLst>
      <p:ext uri="{BB962C8B-B14F-4D97-AF65-F5344CB8AC3E}">
        <p14:creationId xmlns:p14="http://schemas.microsoft.com/office/powerpoint/2010/main" val="131570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6CB3D1-A1EE-5094-3547-6561506AAA0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A189CF12-47F6-FAEB-2A5F-EBA4F170A1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53CB0921-FF48-A651-C862-8E1BD76FC7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FE500C5-1970-9152-47F9-05F32EE70171}"/>
              </a:ext>
            </a:extLst>
          </p:cNvPr>
          <p:cNvSpPr>
            <a:spLocks noGrp="1"/>
          </p:cNvSpPr>
          <p:nvPr>
            <p:ph type="dt" sz="half" idx="10"/>
          </p:nvPr>
        </p:nvSpPr>
        <p:spPr/>
        <p:txBody>
          <a:bodyPr/>
          <a:lstStyle/>
          <a:p>
            <a:fld id="{304EDE02-C2C4-49E5-BF4C-9FF03E483D8D}" type="datetimeFigureOut">
              <a:rPr lang="es-ES" smtClean="0"/>
              <a:t>04/05/2024</a:t>
            </a:fld>
            <a:endParaRPr lang="es-ES"/>
          </a:p>
        </p:txBody>
      </p:sp>
      <p:sp>
        <p:nvSpPr>
          <p:cNvPr id="6" name="Marcador de pie de página 5">
            <a:extLst>
              <a:ext uri="{FF2B5EF4-FFF2-40B4-BE49-F238E27FC236}">
                <a16:creationId xmlns:a16="http://schemas.microsoft.com/office/drawing/2014/main" id="{27DA9FF3-570E-3743-E6F9-9B83532EB2E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C26B1227-483B-B52A-6A9D-86DE87DFBA42}"/>
              </a:ext>
            </a:extLst>
          </p:cNvPr>
          <p:cNvSpPr>
            <a:spLocks noGrp="1"/>
          </p:cNvSpPr>
          <p:nvPr>
            <p:ph type="sldNum" sz="quarter" idx="12"/>
          </p:nvPr>
        </p:nvSpPr>
        <p:spPr/>
        <p:txBody>
          <a:bodyPr/>
          <a:lstStyle/>
          <a:p>
            <a:fld id="{B657892B-9970-40AF-9833-1052A0D0FDE4}" type="slidenum">
              <a:rPr lang="es-ES" smtClean="0"/>
              <a:t>‹Nº›</a:t>
            </a:fld>
            <a:endParaRPr lang="es-ES"/>
          </a:p>
        </p:txBody>
      </p:sp>
    </p:spTree>
    <p:extLst>
      <p:ext uri="{BB962C8B-B14F-4D97-AF65-F5344CB8AC3E}">
        <p14:creationId xmlns:p14="http://schemas.microsoft.com/office/powerpoint/2010/main" val="648280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50B3A5-DF4C-0A31-093F-7284C296A9E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F959547A-F342-8EA4-26E6-DFF12303A2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D19B24DE-6A88-6CD1-EDA8-5B73A3ED23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C5C7322-4A04-74B8-210E-0AC00091BEB5}"/>
              </a:ext>
            </a:extLst>
          </p:cNvPr>
          <p:cNvSpPr>
            <a:spLocks noGrp="1"/>
          </p:cNvSpPr>
          <p:nvPr>
            <p:ph type="dt" sz="half" idx="10"/>
          </p:nvPr>
        </p:nvSpPr>
        <p:spPr/>
        <p:txBody>
          <a:bodyPr/>
          <a:lstStyle/>
          <a:p>
            <a:fld id="{304EDE02-C2C4-49E5-BF4C-9FF03E483D8D}" type="datetimeFigureOut">
              <a:rPr lang="es-ES" smtClean="0"/>
              <a:t>04/05/2024</a:t>
            </a:fld>
            <a:endParaRPr lang="es-ES"/>
          </a:p>
        </p:txBody>
      </p:sp>
      <p:sp>
        <p:nvSpPr>
          <p:cNvPr id="6" name="Marcador de pie de página 5">
            <a:extLst>
              <a:ext uri="{FF2B5EF4-FFF2-40B4-BE49-F238E27FC236}">
                <a16:creationId xmlns:a16="http://schemas.microsoft.com/office/drawing/2014/main" id="{29440245-89BC-5C4C-CE87-92E4878D3122}"/>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1623F0AD-6F14-3F77-9817-34E949F2D4D0}"/>
              </a:ext>
            </a:extLst>
          </p:cNvPr>
          <p:cNvSpPr>
            <a:spLocks noGrp="1"/>
          </p:cNvSpPr>
          <p:nvPr>
            <p:ph type="sldNum" sz="quarter" idx="12"/>
          </p:nvPr>
        </p:nvSpPr>
        <p:spPr/>
        <p:txBody>
          <a:bodyPr/>
          <a:lstStyle/>
          <a:p>
            <a:fld id="{B657892B-9970-40AF-9833-1052A0D0FDE4}" type="slidenum">
              <a:rPr lang="es-ES" smtClean="0"/>
              <a:t>‹Nº›</a:t>
            </a:fld>
            <a:endParaRPr lang="es-ES"/>
          </a:p>
        </p:txBody>
      </p:sp>
    </p:spTree>
    <p:extLst>
      <p:ext uri="{BB962C8B-B14F-4D97-AF65-F5344CB8AC3E}">
        <p14:creationId xmlns:p14="http://schemas.microsoft.com/office/powerpoint/2010/main" val="3510824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D2F82C8-4260-90D5-F4E9-95D80BAB6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F68BAF4-3806-B1AC-412B-AF6BC7B5A6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AAA3EB9-4A9A-C3D4-C859-900AB1D038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04EDE02-C2C4-49E5-BF4C-9FF03E483D8D}" type="datetimeFigureOut">
              <a:rPr lang="es-ES" smtClean="0"/>
              <a:t>04/05/2024</a:t>
            </a:fld>
            <a:endParaRPr lang="es-ES"/>
          </a:p>
        </p:txBody>
      </p:sp>
      <p:sp>
        <p:nvSpPr>
          <p:cNvPr id="5" name="Marcador de pie de página 4">
            <a:extLst>
              <a:ext uri="{FF2B5EF4-FFF2-40B4-BE49-F238E27FC236}">
                <a16:creationId xmlns:a16="http://schemas.microsoft.com/office/drawing/2014/main" id="{5E0AEE85-4769-36FB-35A6-3F93DAEFD2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a:extLst>
              <a:ext uri="{FF2B5EF4-FFF2-40B4-BE49-F238E27FC236}">
                <a16:creationId xmlns:a16="http://schemas.microsoft.com/office/drawing/2014/main" id="{63FA0BE3-386A-2623-8E86-D9AF3BF5FA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657892B-9970-40AF-9833-1052A0D0FDE4}" type="slidenum">
              <a:rPr lang="es-ES" smtClean="0"/>
              <a:t>‹Nº›</a:t>
            </a:fld>
            <a:endParaRPr lang="es-ES"/>
          </a:p>
        </p:txBody>
      </p:sp>
    </p:spTree>
    <p:extLst>
      <p:ext uri="{BB962C8B-B14F-4D97-AF65-F5344CB8AC3E}">
        <p14:creationId xmlns:p14="http://schemas.microsoft.com/office/powerpoint/2010/main" val="2752068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6.png"/><Relationship Id="rId4" Type="http://schemas.openxmlformats.org/officeDocument/2006/relationships/image" Target="../media/image4.png"/><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E34718-9A5C-0AFE-5F5E-062F676D2BA4}"/>
              </a:ext>
            </a:extLst>
          </p:cNvPr>
          <p:cNvSpPr>
            <a:spLocks noGrp="1"/>
          </p:cNvSpPr>
          <p:nvPr>
            <p:ph type="ctrTitle"/>
          </p:nvPr>
        </p:nvSpPr>
        <p:spPr>
          <a:xfrm>
            <a:off x="1524000" y="1376362"/>
            <a:ext cx="9144000" cy="2387600"/>
          </a:xfrm>
        </p:spPr>
        <p:txBody>
          <a:bodyPr>
            <a:normAutofit fontScale="90000"/>
          </a:bodyPr>
          <a:lstStyle/>
          <a:p>
            <a:r>
              <a:rPr lang="es-ES" dirty="0">
                <a:solidFill>
                  <a:schemeClr val="tx2">
                    <a:lumMod val="50000"/>
                    <a:lumOff val="50000"/>
                  </a:schemeClr>
                </a:solidFill>
              </a:rPr>
              <a:t>Simple </a:t>
            </a:r>
            <a:r>
              <a:rPr lang="es-ES" dirty="0" err="1">
                <a:solidFill>
                  <a:schemeClr val="tx2">
                    <a:lumMod val="50000"/>
                    <a:lumOff val="50000"/>
                  </a:schemeClr>
                </a:solidFill>
              </a:rPr>
              <a:t>Diffusion</a:t>
            </a:r>
            <a:r>
              <a:rPr lang="es-ES" dirty="0">
                <a:solidFill>
                  <a:schemeClr val="tx2">
                    <a:lumMod val="50000"/>
                    <a:lumOff val="50000"/>
                  </a:schemeClr>
                </a:solidFill>
              </a:rPr>
              <a:t>: </a:t>
            </a:r>
            <a:r>
              <a:rPr lang="es-ES" dirty="0" err="1">
                <a:solidFill>
                  <a:schemeClr val="tx2">
                    <a:lumMod val="50000"/>
                    <a:lumOff val="50000"/>
                  </a:schemeClr>
                </a:solidFill>
              </a:rPr>
              <a:t>end-to-end</a:t>
            </a:r>
            <a:r>
              <a:rPr lang="es-ES" dirty="0">
                <a:solidFill>
                  <a:schemeClr val="tx2">
                    <a:lumMod val="50000"/>
                    <a:lumOff val="50000"/>
                  </a:schemeClr>
                </a:solidFill>
              </a:rPr>
              <a:t> </a:t>
            </a:r>
            <a:r>
              <a:rPr lang="es-ES" dirty="0" err="1">
                <a:solidFill>
                  <a:schemeClr val="tx2">
                    <a:lumMod val="50000"/>
                    <a:lumOff val="50000"/>
                  </a:schemeClr>
                </a:solidFill>
              </a:rPr>
              <a:t>diffusion</a:t>
            </a:r>
            <a:r>
              <a:rPr lang="es-ES" dirty="0">
                <a:solidFill>
                  <a:schemeClr val="tx2">
                    <a:lumMod val="50000"/>
                    <a:lumOff val="50000"/>
                  </a:schemeClr>
                </a:solidFill>
              </a:rPr>
              <a:t> </a:t>
            </a:r>
            <a:r>
              <a:rPr lang="es-ES" dirty="0" err="1">
                <a:solidFill>
                  <a:schemeClr val="tx2">
                    <a:lumMod val="50000"/>
                    <a:lumOff val="50000"/>
                  </a:schemeClr>
                </a:solidFill>
              </a:rPr>
              <a:t>for</a:t>
            </a:r>
            <a:r>
              <a:rPr lang="es-ES" dirty="0">
                <a:solidFill>
                  <a:schemeClr val="tx2">
                    <a:lumMod val="50000"/>
                    <a:lumOff val="50000"/>
                  </a:schemeClr>
                </a:solidFill>
              </a:rPr>
              <a:t> </a:t>
            </a:r>
            <a:r>
              <a:rPr lang="es-ES" dirty="0" err="1">
                <a:solidFill>
                  <a:schemeClr val="tx2">
                    <a:lumMod val="50000"/>
                    <a:lumOff val="50000"/>
                  </a:schemeClr>
                </a:solidFill>
              </a:rPr>
              <a:t>high</a:t>
            </a:r>
            <a:r>
              <a:rPr lang="es-ES" dirty="0">
                <a:solidFill>
                  <a:schemeClr val="tx2">
                    <a:lumMod val="50000"/>
                    <a:lumOff val="50000"/>
                  </a:schemeClr>
                </a:solidFill>
              </a:rPr>
              <a:t> </a:t>
            </a:r>
            <a:r>
              <a:rPr lang="es-ES" dirty="0" err="1">
                <a:solidFill>
                  <a:schemeClr val="tx2">
                    <a:lumMod val="50000"/>
                    <a:lumOff val="50000"/>
                  </a:schemeClr>
                </a:solidFill>
              </a:rPr>
              <a:t>resolution</a:t>
            </a:r>
            <a:r>
              <a:rPr lang="es-ES" dirty="0">
                <a:solidFill>
                  <a:schemeClr val="tx2">
                    <a:lumMod val="50000"/>
                    <a:lumOff val="50000"/>
                  </a:schemeClr>
                </a:solidFill>
              </a:rPr>
              <a:t> </a:t>
            </a:r>
            <a:r>
              <a:rPr lang="es-ES" dirty="0" err="1">
                <a:solidFill>
                  <a:schemeClr val="tx2">
                    <a:lumMod val="50000"/>
                    <a:lumOff val="50000"/>
                  </a:schemeClr>
                </a:solidFill>
              </a:rPr>
              <a:t>images</a:t>
            </a:r>
            <a:endParaRPr lang="es-ES" dirty="0">
              <a:solidFill>
                <a:schemeClr val="tx2">
                  <a:lumMod val="50000"/>
                  <a:lumOff val="50000"/>
                </a:schemeClr>
              </a:solidFill>
            </a:endParaRPr>
          </a:p>
        </p:txBody>
      </p:sp>
      <p:sp>
        <p:nvSpPr>
          <p:cNvPr id="3" name="Subtítulo 2">
            <a:extLst>
              <a:ext uri="{FF2B5EF4-FFF2-40B4-BE49-F238E27FC236}">
                <a16:creationId xmlns:a16="http://schemas.microsoft.com/office/drawing/2014/main" id="{DD9ABFA8-3DCA-BE47-F8D4-A69AD4FE8E57}"/>
              </a:ext>
            </a:extLst>
          </p:cNvPr>
          <p:cNvSpPr>
            <a:spLocks noGrp="1"/>
          </p:cNvSpPr>
          <p:nvPr>
            <p:ph type="subTitle" idx="1"/>
          </p:nvPr>
        </p:nvSpPr>
        <p:spPr>
          <a:xfrm>
            <a:off x="1524000" y="4287838"/>
            <a:ext cx="9144000" cy="517244"/>
          </a:xfrm>
        </p:spPr>
        <p:txBody>
          <a:bodyPr/>
          <a:lstStyle/>
          <a:p>
            <a:r>
              <a:rPr lang="nl-NL" b="1" dirty="0"/>
              <a:t>Authors</a:t>
            </a:r>
            <a:r>
              <a:rPr lang="nl-NL" dirty="0"/>
              <a:t>: Emiel Hoogeboom,  Jonathan Heek, Tim Salimans</a:t>
            </a:r>
          </a:p>
          <a:p>
            <a:endParaRPr lang="es-ES" dirty="0"/>
          </a:p>
        </p:txBody>
      </p:sp>
      <p:sp>
        <p:nvSpPr>
          <p:cNvPr id="5" name="Subtítulo 2">
            <a:extLst>
              <a:ext uri="{FF2B5EF4-FFF2-40B4-BE49-F238E27FC236}">
                <a16:creationId xmlns:a16="http://schemas.microsoft.com/office/drawing/2014/main" id="{B72AADDE-CEF4-E0CB-F9F2-D26E440563C1}"/>
              </a:ext>
            </a:extLst>
          </p:cNvPr>
          <p:cNvSpPr txBox="1">
            <a:spLocks/>
          </p:cNvSpPr>
          <p:nvPr/>
        </p:nvSpPr>
        <p:spPr>
          <a:xfrm>
            <a:off x="0" y="6300414"/>
            <a:ext cx="3299012" cy="51724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nl-NL" sz="2000" dirty="0"/>
              <a:t>Alberto Becerra Tomé</a:t>
            </a:r>
          </a:p>
        </p:txBody>
      </p:sp>
      <p:sp>
        <p:nvSpPr>
          <p:cNvPr id="6" name="Subtítulo 2">
            <a:extLst>
              <a:ext uri="{FF2B5EF4-FFF2-40B4-BE49-F238E27FC236}">
                <a16:creationId xmlns:a16="http://schemas.microsoft.com/office/drawing/2014/main" id="{12DB8E45-E58A-BD6A-4A29-DF9278B2141E}"/>
              </a:ext>
            </a:extLst>
          </p:cNvPr>
          <p:cNvSpPr txBox="1">
            <a:spLocks/>
          </p:cNvSpPr>
          <p:nvPr/>
        </p:nvSpPr>
        <p:spPr>
          <a:xfrm>
            <a:off x="8892988" y="6300413"/>
            <a:ext cx="3299012" cy="51724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nl-NL" sz="2000" dirty="0"/>
              <a:t>Barcelona, May 2024</a:t>
            </a:r>
          </a:p>
        </p:txBody>
      </p:sp>
    </p:spTree>
    <p:extLst>
      <p:ext uri="{BB962C8B-B14F-4D97-AF65-F5344CB8AC3E}">
        <p14:creationId xmlns:p14="http://schemas.microsoft.com/office/powerpoint/2010/main" val="1431131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FF0589-033A-E37B-13CA-7C798AF5B80F}"/>
              </a:ext>
            </a:extLst>
          </p:cNvPr>
          <p:cNvSpPr>
            <a:spLocks noGrp="1"/>
          </p:cNvSpPr>
          <p:nvPr>
            <p:ph type="title"/>
          </p:nvPr>
        </p:nvSpPr>
        <p:spPr/>
        <p:txBody>
          <a:bodyPr/>
          <a:lstStyle/>
          <a:p>
            <a:r>
              <a:rPr lang="es-ES" dirty="0" err="1">
                <a:solidFill>
                  <a:schemeClr val="tx2">
                    <a:lumMod val="50000"/>
                    <a:lumOff val="50000"/>
                  </a:schemeClr>
                </a:solidFill>
              </a:rPr>
              <a:t>Experiment</a:t>
            </a:r>
            <a:r>
              <a:rPr lang="es-ES" dirty="0">
                <a:solidFill>
                  <a:schemeClr val="tx2">
                    <a:lumMod val="50000"/>
                    <a:lumOff val="50000"/>
                  </a:schemeClr>
                </a:solidFill>
              </a:rPr>
              <a:t> 2: </a:t>
            </a:r>
            <a:r>
              <a:rPr lang="es-ES" dirty="0" err="1">
                <a:solidFill>
                  <a:schemeClr val="tx2">
                    <a:lumMod val="50000"/>
                    <a:lumOff val="50000"/>
                  </a:schemeClr>
                </a:solidFill>
              </a:rPr>
              <a:t>Dropout</a:t>
            </a:r>
            <a:r>
              <a:rPr lang="es-ES" dirty="0">
                <a:solidFill>
                  <a:schemeClr val="tx2">
                    <a:lumMod val="50000"/>
                    <a:lumOff val="50000"/>
                  </a:schemeClr>
                </a:solidFill>
              </a:rPr>
              <a:t>.</a:t>
            </a:r>
            <a:endParaRPr lang="es-ES" dirty="0"/>
          </a:p>
        </p:txBody>
      </p:sp>
      <p:pic>
        <p:nvPicPr>
          <p:cNvPr id="4" name="Imagen 3">
            <a:extLst>
              <a:ext uri="{FF2B5EF4-FFF2-40B4-BE49-F238E27FC236}">
                <a16:creationId xmlns:a16="http://schemas.microsoft.com/office/drawing/2014/main" id="{D99CE242-B4C9-3D69-4CCD-30DBD1EF2F64}"/>
              </a:ext>
            </a:extLst>
          </p:cNvPr>
          <p:cNvPicPr>
            <a:picLocks noChangeAspect="1"/>
          </p:cNvPicPr>
          <p:nvPr/>
        </p:nvPicPr>
        <p:blipFill>
          <a:blip r:embed="rId3"/>
          <a:stretch>
            <a:fillRect/>
          </a:stretch>
        </p:blipFill>
        <p:spPr>
          <a:xfrm>
            <a:off x="3442699" y="3444134"/>
            <a:ext cx="5308782" cy="2610003"/>
          </a:xfrm>
          <a:prstGeom prst="rect">
            <a:avLst/>
          </a:prstGeom>
        </p:spPr>
      </p:pic>
      <p:sp>
        <p:nvSpPr>
          <p:cNvPr id="3" name="CuadroTexto 2">
            <a:extLst>
              <a:ext uri="{FF2B5EF4-FFF2-40B4-BE49-F238E27FC236}">
                <a16:creationId xmlns:a16="http://schemas.microsoft.com/office/drawing/2014/main" id="{538EA3D2-2661-CA3E-A43D-16463B175677}"/>
              </a:ext>
            </a:extLst>
          </p:cNvPr>
          <p:cNvSpPr txBox="1"/>
          <p:nvPr/>
        </p:nvSpPr>
        <p:spPr>
          <a:xfrm>
            <a:off x="1099335" y="1633590"/>
            <a:ext cx="10166278" cy="1569660"/>
          </a:xfrm>
          <a:prstGeom prst="rect">
            <a:avLst/>
          </a:prstGeom>
          <a:noFill/>
        </p:spPr>
        <p:txBody>
          <a:bodyPr wrap="square" rtlCol="0">
            <a:spAutoFit/>
          </a:bodyPr>
          <a:lstStyle/>
          <a:p>
            <a:r>
              <a:rPr lang="es-ES" sz="2400" b="1" dirty="0" err="1"/>
              <a:t>Hypothesis</a:t>
            </a:r>
            <a:r>
              <a:rPr lang="es-ES" sz="2400" b="1" dirty="0"/>
              <a:t>: </a:t>
            </a:r>
          </a:p>
          <a:p>
            <a:pPr marL="800100" lvl="1" indent="-342900">
              <a:buFont typeface="+mj-lt"/>
              <a:buAutoNum type="arabicPeriod"/>
            </a:pPr>
            <a:r>
              <a:rPr lang="es-ES" sz="2400" dirty="0"/>
              <a:t>For </a:t>
            </a:r>
            <a:r>
              <a:rPr lang="es-ES" sz="2400" dirty="0" err="1"/>
              <a:t>big</a:t>
            </a:r>
            <a:r>
              <a:rPr lang="es-ES" sz="2400" dirty="0"/>
              <a:t> </a:t>
            </a:r>
            <a:r>
              <a:rPr lang="es-ES" sz="2400" dirty="0" err="1"/>
              <a:t>datasets</a:t>
            </a:r>
            <a:r>
              <a:rPr lang="es-ES" sz="2400" dirty="0"/>
              <a:t> </a:t>
            </a:r>
            <a:r>
              <a:rPr lang="es-ES" sz="2400" dirty="0" err="1"/>
              <a:t>such</a:t>
            </a:r>
            <a:r>
              <a:rPr lang="es-ES" sz="2400" dirty="0"/>
              <a:t> as </a:t>
            </a:r>
            <a:r>
              <a:rPr lang="es-ES" sz="2400" dirty="0" err="1"/>
              <a:t>ImageNet</a:t>
            </a:r>
            <a:r>
              <a:rPr lang="es-ES" sz="2400" dirty="0"/>
              <a:t>, </a:t>
            </a:r>
            <a:r>
              <a:rPr lang="es-ES" sz="2400" b="1" dirty="0" err="1"/>
              <a:t>regularization</a:t>
            </a:r>
            <a:r>
              <a:rPr lang="es-ES" sz="2400" b="1" dirty="0"/>
              <a:t> is </a:t>
            </a:r>
            <a:r>
              <a:rPr lang="es-ES" sz="2400" b="1" dirty="0" err="1"/>
              <a:t>necessary</a:t>
            </a:r>
            <a:r>
              <a:rPr lang="es-ES" sz="2400" b="1" dirty="0"/>
              <a:t> </a:t>
            </a:r>
            <a:r>
              <a:rPr lang="es-ES" sz="2400" dirty="0" err="1"/>
              <a:t>even</a:t>
            </a:r>
            <a:r>
              <a:rPr lang="es-ES" sz="2400" dirty="0"/>
              <a:t> </a:t>
            </a:r>
            <a:r>
              <a:rPr lang="es-ES" sz="2400" dirty="0" err="1"/>
              <a:t>for</a:t>
            </a:r>
            <a:r>
              <a:rPr lang="es-ES" sz="2400" dirty="0"/>
              <a:t> </a:t>
            </a:r>
            <a:r>
              <a:rPr lang="es-ES" sz="2400" dirty="0" err="1"/>
              <a:t>high</a:t>
            </a:r>
            <a:r>
              <a:rPr lang="es-ES" sz="2400" dirty="0"/>
              <a:t> </a:t>
            </a:r>
            <a:r>
              <a:rPr lang="es-ES" sz="2400" dirty="0" err="1"/>
              <a:t>resolutions</a:t>
            </a:r>
            <a:endParaRPr lang="es-ES" sz="2400" dirty="0"/>
          </a:p>
          <a:p>
            <a:pPr marL="800100" lvl="1" indent="-342900">
              <a:buFont typeface="+mj-lt"/>
              <a:buAutoNum type="arabicPeriod"/>
            </a:pPr>
            <a:r>
              <a:rPr lang="es-ES" sz="2400" dirty="0" err="1"/>
              <a:t>Dropout</a:t>
            </a:r>
            <a:r>
              <a:rPr lang="es-ES" sz="2400" dirty="0"/>
              <a:t> </a:t>
            </a:r>
            <a:r>
              <a:rPr lang="es-ES" sz="2400" b="1" dirty="0" err="1"/>
              <a:t>from</a:t>
            </a:r>
            <a:r>
              <a:rPr lang="es-ES" sz="2400" b="1" dirty="0"/>
              <a:t> </a:t>
            </a:r>
            <a:r>
              <a:rPr lang="es-ES" sz="2400" b="1" dirty="0" err="1"/>
              <a:t>lower</a:t>
            </a:r>
            <a:r>
              <a:rPr lang="es-ES" sz="2400" b="1" dirty="0"/>
              <a:t> </a:t>
            </a:r>
            <a:r>
              <a:rPr lang="es-ES" sz="2400" b="1" dirty="0" err="1"/>
              <a:t>resolution</a:t>
            </a:r>
            <a:r>
              <a:rPr lang="es-ES" sz="2400" b="1" dirty="0"/>
              <a:t> </a:t>
            </a:r>
            <a:r>
              <a:rPr lang="es-ES" sz="2400" b="1" dirty="0" err="1"/>
              <a:t>feature</a:t>
            </a:r>
            <a:r>
              <a:rPr lang="es-ES" sz="2400" b="1" dirty="0"/>
              <a:t> </a:t>
            </a:r>
            <a:r>
              <a:rPr lang="es-ES" sz="2400" b="1" dirty="0" err="1"/>
              <a:t>maps</a:t>
            </a:r>
            <a:r>
              <a:rPr lang="es-ES" sz="2400" b="1" dirty="0"/>
              <a:t> </a:t>
            </a:r>
            <a:r>
              <a:rPr lang="es-ES" sz="2400" dirty="0" err="1"/>
              <a:t>improve</a:t>
            </a:r>
            <a:r>
              <a:rPr lang="es-ES" sz="2400" dirty="0"/>
              <a:t> </a:t>
            </a:r>
            <a:r>
              <a:rPr lang="es-ES" sz="2400" dirty="0" err="1"/>
              <a:t>results</a:t>
            </a:r>
            <a:endParaRPr lang="es-ES" sz="2400" dirty="0"/>
          </a:p>
        </p:txBody>
      </p:sp>
      <p:sp>
        <p:nvSpPr>
          <p:cNvPr id="5" name="Rectángulo 4">
            <a:extLst>
              <a:ext uri="{FF2B5EF4-FFF2-40B4-BE49-F238E27FC236}">
                <a16:creationId xmlns:a16="http://schemas.microsoft.com/office/drawing/2014/main" id="{59D38F17-D6DD-97AE-B128-BF448770B6B5}"/>
              </a:ext>
            </a:extLst>
          </p:cNvPr>
          <p:cNvSpPr/>
          <p:nvPr/>
        </p:nvSpPr>
        <p:spPr>
          <a:xfrm>
            <a:off x="6919644" y="5686750"/>
            <a:ext cx="1772293" cy="25171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83E1D9CA-AF78-0EAE-13FB-037720D8AC07}"/>
              </a:ext>
            </a:extLst>
          </p:cNvPr>
          <p:cNvSpPr/>
          <p:nvPr/>
        </p:nvSpPr>
        <p:spPr>
          <a:xfrm>
            <a:off x="6919643" y="4497419"/>
            <a:ext cx="1772293" cy="25171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8E6E2656-292C-DE30-710F-B7FCED762D2C}"/>
              </a:ext>
            </a:extLst>
          </p:cNvPr>
          <p:cNvSpPr/>
          <p:nvPr/>
        </p:nvSpPr>
        <p:spPr>
          <a:xfrm>
            <a:off x="6919642" y="4803931"/>
            <a:ext cx="1772293" cy="25171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272653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FF0589-033A-E37B-13CA-7C798AF5B80F}"/>
              </a:ext>
            </a:extLst>
          </p:cNvPr>
          <p:cNvSpPr>
            <a:spLocks noGrp="1"/>
          </p:cNvSpPr>
          <p:nvPr>
            <p:ph type="title"/>
          </p:nvPr>
        </p:nvSpPr>
        <p:spPr/>
        <p:txBody>
          <a:bodyPr/>
          <a:lstStyle/>
          <a:p>
            <a:r>
              <a:rPr lang="es-ES" dirty="0" err="1">
                <a:solidFill>
                  <a:schemeClr val="tx2">
                    <a:lumMod val="50000"/>
                    <a:lumOff val="50000"/>
                  </a:schemeClr>
                </a:solidFill>
              </a:rPr>
              <a:t>Experiment</a:t>
            </a:r>
            <a:r>
              <a:rPr lang="es-ES" dirty="0">
                <a:solidFill>
                  <a:schemeClr val="tx2">
                    <a:lumMod val="50000"/>
                    <a:lumOff val="50000"/>
                  </a:schemeClr>
                </a:solidFill>
              </a:rPr>
              <a:t> 3: U-Net </a:t>
            </a:r>
            <a:r>
              <a:rPr lang="es-ES" dirty="0" err="1">
                <a:solidFill>
                  <a:schemeClr val="tx2">
                    <a:lumMod val="50000"/>
                    <a:lumOff val="50000"/>
                  </a:schemeClr>
                </a:solidFill>
              </a:rPr>
              <a:t>Architecture</a:t>
            </a:r>
            <a:r>
              <a:rPr lang="es-ES" dirty="0">
                <a:solidFill>
                  <a:schemeClr val="tx2">
                    <a:lumMod val="50000"/>
                    <a:lumOff val="50000"/>
                  </a:schemeClr>
                </a:solidFill>
              </a:rPr>
              <a:t> </a:t>
            </a:r>
            <a:r>
              <a:rPr lang="es-ES" dirty="0" err="1">
                <a:solidFill>
                  <a:schemeClr val="tx2">
                    <a:lumMod val="50000"/>
                    <a:lumOff val="50000"/>
                  </a:schemeClr>
                </a:solidFill>
              </a:rPr>
              <a:t>Scaling</a:t>
            </a:r>
            <a:r>
              <a:rPr lang="es-ES" dirty="0">
                <a:solidFill>
                  <a:schemeClr val="tx2">
                    <a:lumMod val="50000"/>
                    <a:lumOff val="50000"/>
                  </a:schemeClr>
                </a:solidFill>
              </a:rPr>
              <a:t>.</a:t>
            </a:r>
            <a:endParaRPr lang="es-ES" dirty="0"/>
          </a:p>
        </p:txBody>
      </p:sp>
      <p:sp>
        <p:nvSpPr>
          <p:cNvPr id="8" name="CuadroTexto 7">
            <a:extLst>
              <a:ext uri="{FF2B5EF4-FFF2-40B4-BE49-F238E27FC236}">
                <a16:creationId xmlns:a16="http://schemas.microsoft.com/office/drawing/2014/main" id="{A0D86079-AF17-B768-B21B-5B726FB38F1D}"/>
              </a:ext>
            </a:extLst>
          </p:cNvPr>
          <p:cNvSpPr txBox="1"/>
          <p:nvPr/>
        </p:nvSpPr>
        <p:spPr>
          <a:xfrm>
            <a:off x="1094197" y="1448656"/>
            <a:ext cx="9852917" cy="1200329"/>
          </a:xfrm>
          <a:prstGeom prst="rect">
            <a:avLst/>
          </a:prstGeom>
          <a:noFill/>
        </p:spPr>
        <p:txBody>
          <a:bodyPr wrap="square" rtlCol="0">
            <a:spAutoFit/>
          </a:bodyPr>
          <a:lstStyle/>
          <a:p>
            <a:r>
              <a:rPr lang="en-US" sz="2400" b="1" dirty="0"/>
              <a:t>Hypothesis:</a:t>
            </a:r>
            <a:r>
              <a:rPr lang="en-US" sz="2400" dirty="0"/>
              <a:t> mainly scaling on a particular resolution, namely the 16 × 16 resolution is sufficient to improve performance within a range of network sizes we consider.</a:t>
            </a:r>
            <a:endParaRPr lang="es-ES" sz="2400" dirty="0"/>
          </a:p>
        </p:txBody>
      </p:sp>
      <p:pic>
        <p:nvPicPr>
          <p:cNvPr id="1026" name="Picture 2">
            <a:extLst>
              <a:ext uri="{FF2B5EF4-FFF2-40B4-BE49-F238E27FC236}">
                <a16:creationId xmlns:a16="http://schemas.microsoft.com/office/drawing/2014/main" id="{0DCE1287-F6F7-AD84-A4D4-F6D4866194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118"/>
          <a:stretch/>
        </p:blipFill>
        <p:spPr bwMode="auto">
          <a:xfrm>
            <a:off x="6306146" y="2774219"/>
            <a:ext cx="5402971" cy="291591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469BE6D4-C6FE-E6C6-72E0-64137147BDAB}"/>
              </a:ext>
            </a:extLst>
          </p:cNvPr>
          <p:cNvPicPr>
            <a:picLocks noChangeAspect="1"/>
          </p:cNvPicPr>
          <p:nvPr/>
        </p:nvPicPr>
        <p:blipFill>
          <a:blip r:embed="rId4"/>
          <a:stretch>
            <a:fillRect/>
          </a:stretch>
        </p:blipFill>
        <p:spPr>
          <a:xfrm>
            <a:off x="1094197" y="3111781"/>
            <a:ext cx="5470725" cy="2061257"/>
          </a:xfrm>
          <a:prstGeom prst="rect">
            <a:avLst/>
          </a:prstGeom>
        </p:spPr>
      </p:pic>
      <p:sp>
        <p:nvSpPr>
          <p:cNvPr id="9" name="CuadroTexto 8">
            <a:extLst>
              <a:ext uri="{FF2B5EF4-FFF2-40B4-BE49-F238E27FC236}">
                <a16:creationId xmlns:a16="http://schemas.microsoft.com/office/drawing/2014/main" id="{43A3D162-78EA-0915-BCFD-DE173B1BD382}"/>
              </a:ext>
            </a:extLst>
          </p:cNvPr>
          <p:cNvSpPr txBox="1"/>
          <p:nvPr/>
        </p:nvSpPr>
        <p:spPr>
          <a:xfrm>
            <a:off x="326501" y="6411598"/>
            <a:ext cx="11865499" cy="276999"/>
          </a:xfrm>
          <a:prstGeom prst="rect">
            <a:avLst/>
          </a:prstGeom>
          <a:noFill/>
        </p:spPr>
        <p:txBody>
          <a:bodyPr wrap="square">
            <a:spAutoFit/>
          </a:bodyPr>
          <a:lstStyle/>
          <a:p>
            <a:r>
              <a:rPr lang="es-ES" sz="1200" b="0" i="0" dirty="0" err="1">
                <a:solidFill>
                  <a:srgbClr val="333333"/>
                </a:solidFill>
                <a:effectLst/>
                <a:latin typeface="HelveticaNeue Regular"/>
              </a:rPr>
              <a:t>Image</a:t>
            </a:r>
            <a:r>
              <a:rPr lang="es-ES" sz="1200" b="0" i="0" dirty="0">
                <a:solidFill>
                  <a:srgbClr val="333333"/>
                </a:solidFill>
                <a:effectLst/>
                <a:latin typeface="HelveticaNeue Regular"/>
              </a:rPr>
              <a:t> </a:t>
            </a:r>
            <a:r>
              <a:rPr lang="es-ES" sz="1200" b="0" i="0" dirty="0" err="1">
                <a:solidFill>
                  <a:srgbClr val="333333"/>
                </a:solidFill>
                <a:effectLst/>
                <a:latin typeface="HelveticaNeue Regular"/>
              </a:rPr>
              <a:t>Credits</a:t>
            </a:r>
            <a:r>
              <a:rPr lang="es-ES" sz="1200" b="0" i="0" dirty="0">
                <a:solidFill>
                  <a:srgbClr val="333333"/>
                </a:solidFill>
                <a:effectLst/>
                <a:latin typeface="HelveticaNeue Regular"/>
              </a:rPr>
              <a:t>: https://shorturl.at/hGISU</a:t>
            </a:r>
            <a:endParaRPr lang="es-ES" sz="1200" dirty="0"/>
          </a:p>
        </p:txBody>
      </p:sp>
      <p:sp>
        <p:nvSpPr>
          <p:cNvPr id="10" name="Rectángulo 9">
            <a:extLst>
              <a:ext uri="{FF2B5EF4-FFF2-40B4-BE49-F238E27FC236}">
                <a16:creationId xmlns:a16="http://schemas.microsoft.com/office/drawing/2014/main" id="{860596E3-0089-6848-241A-38CF0508623F}"/>
              </a:ext>
            </a:extLst>
          </p:cNvPr>
          <p:cNvSpPr/>
          <p:nvPr/>
        </p:nvSpPr>
        <p:spPr>
          <a:xfrm>
            <a:off x="7608013" y="4710701"/>
            <a:ext cx="2845942" cy="46233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193655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FF0589-033A-E37B-13CA-7C798AF5B80F}"/>
              </a:ext>
            </a:extLst>
          </p:cNvPr>
          <p:cNvSpPr>
            <a:spLocks noGrp="1"/>
          </p:cNvSpPr>
          <p:nvPr>
            <p:ph type="title"/>
          </p:nvPr>
        </p:nvSpPr>
        <p:spPr/>
        <p:txBody>
          <a:bodyPr/>
          <a:lstStyle/>
          <a:p>
            <a:r>
              <a:rPr lang="es-ES" dirty="0" err="1">
                <a:solidFill>
                  <a:schemeClr val="tx2">
                    <a:lumMod val="50000"/>
                    <a:lumOff val="50000"/>
                  </a:schemeClr>
                </a:solidFill>
              </a:rPr>
              <a:t>Experiment</a:t>
            </a:r>
            <a:r>
              <a:rPr lang="es-ES" dirty="0">
                <a:solidFill>
                  <a:schemeClr val="tx2">
                    <a:lumMod val="50000"/>
                    <a:lumOff val="50000"/>
                  </a:schemeClr>
                </a:solidFill>
              </a:rPr>
              <a:t> 4: </a:t>
            </a:r>
            <a:r>
              <a:rPr lang="es-ES" dirty="0" err="1">
                <a:solidFill>
                  <a:schemeClr val="tx2">
                    <a:lumMod val="50000"/>
                    <a:lumOff val="50000"/>
                  </a:schemeClr>
                </a:solidFill>
              </a:rPr>
              <a:t>Downsampling</a:t>
            </a:r>
            <a:r>
              <a:rPr lang="es-ES" dirty="0">
                <a:solidFill>
                  <a:schemeClr val="tx2">
                    <a:lumMod val="50000"/>
                    <a:lumOff val="50000"/>
                  </a:schemeClr>
                </a:solidFill>
              </a:rPr>
              <a:t>.</a:t>
            </a:r>
            <a:endParaRPr lang="es-ES" dirty="0"/>
          </a:p>
        </p:txBody>
      </p:sp>
      <p:pic>
        <p:nvPicPr>
          <p:cNvPr id="5" name="Imagen 4">
            <a:extLst>
              <a:ext uri="{FF2B5EF4-FFF2-40B4-BE49-F238E27FC236}">
                <a16:creationId xmlns:a16="http://schemas.microsoft.com/office/drawing/2014/main" id="{C5D5BD54-2CCF-3C84-681F-079CD884A773}"/>
              </a:ext>
            </a:extLst>
          </p:cNvPr>
          <p:cNvPicPr>
            <a:picLocks noChangeAspect="1"/>
          </p:cNvPicPr>
          <p:nvPr/>
        </p:nvPicPr>
        <p:blipFill>
          <a:blip r:embed="rId3"/>
          <a:stretch>
            <a:fillRect/>
          </a:stretch>
        </p:blipFill>
        <p:spPr>
          <a:xfrm>
            <a:off x="1011074" y="2922998"/>
            <a:ext cx="6532802" cy="2573803"/>
          </a:xfrm>
          <a:prstGeom prst="rect">
            <a:avLst/>
          </a:prstGeom>
        </p:spPr>
      </p:pic>
      <p:sp>
        <p:nvSpPr>
          <p:cNvPr id="6" name="CuadroTexto 5">
            <a:extLst>
              <a:ext uri="{FF2B5EF4-FFF2-40B4-BE49-F238E27FC236}">
                <a16:creationId xmlns:a16="http://schemas.microsoft.com/office/drawing/2014/main" id="{DA3BC182-E716-2C74-EFF1-D1BF54D75D94}"/>
              </a:ext>
            </a:extLst>
          </p:cNvPr>
          <p:cNvSpPr txBox="1"/>
          <p:nvPr/>
        </p:nvSpPr>
        <p:spPr>
          <a:xfrm>
            <a:off x="1094197" y="1448656"/>
            <a:ext cx="9852917" cy="830997"/>
          </a:xfrm>
          <a:prstGeom prst="rect">
            <a:avLst/>
          </a:prstGeom>
          <a:noFill/>
        </p:spPr>
        <p:txBody>
          <a:bodyPr wrap="square" rtlCol="0">
            <a:spAutoFit/>
          </a:bodyPr>
          <a:lstStyle/>
          <a:p>
            <a:r>
              <a:rPr lang="en-US" sz="2400" b="1" dirty="0"/>
              <a:t>Hypothesis:</a:t>
            </a:r>
            <a:r>
              <a:rPr lang="en-US" sz="2400" dirty="0"/>
              <a:t> reducing feature maps resolution (</a:t>
            </a:r>
            <a:r>
              <a:rPr lang="en-US" sz="2400" dirty="0" err="1"/>
              <a:t>downsampling</a:t>
            </a:r>
            <a:r>
              <a:rPr lang="en-US" sz="2400" dirty="0"/>
              <a:t>) after the first step leads to more efficiency.</a:t>
            </a:r>
            <a:endParaRPr lang="es-ES" sz="2400" dirty="0"/>
          </a:p>
        </p:txBody>
      </p:sp>
      <p:sp>
        <p:nvSpPr>
          <p:cNvPr id="7" name="CuadroTexto 6">
            <a:extLst>
              <a:ext uri="{FF2B5EF4-FFF2-40B4-BE49-F238E27FC236}">
                <a16:creationId xmlns:a16="http://schemas.microsoft.com/office/drawing/2014/main" id="{2D5F2C8B-962A-9DD2-19DC-B365C2E99044}"/>
              </a:ext>
            </a:extLst>
          </p:cNvPr>
          <p:cNvSpPr txBox="1"/>
          <p:nvPr/>
        </p:nvSpPr>
        <p:spPr>
          <a:xfrm>
            <a:off x="7715892" y="3471791"/>
            <a:ext cx="3801438" cy="1938992"/>
          </a:xfrm>
          <a:prstGeom prst="rect">
            <a:avLst/>
          </a:prstGeom>
          <a:noFill/>
        </p:spPr>
        <p:txBody>
          <a:bodyPr wrap="square" rtlCol="0">
            <a:spAutoFit/>
          </a:bodyPr>
          <a:lstStyle/>
          <a:p>
            <a:r>
              <a:rPr lang="es-ES" sz="2400" dirty="0"/>
              <a:t>2 </a:t>
            </a:r>
            <a:r>
              <a:rPr lang="es-ES" sz="2400" dirty="0" err="1"/>
              <a:t>downsampling</a:t>
            </a:r>
            <a:r>
              <a:rPr lang="es-ES" sz="2400" dirty="0"/>
              <a:t> </a:t>
            </a:r>
            <a:r>
              <a:rPr lang="es-ES" sz="2400" dirty="0" err="1"/>
              <a:t>strategies</a:t>
            </a:r>
            <a:r>
              <a:rPr lang="es-ES" sz="2400" dirty="0"/>
              <a:t>:</a:t>
            </a:r>
          </a:p>
          <a:p>
            <a:pPr marL="742950" lvl="1" indent="-285750">
              <a:buFont typeface="Arial" panose="020B0604020202020204" pitchFamily="34" charset="0"/>
              <a:buChar char="•"/>
            </a:pPr>
            <a:r>
              <a:rPr lang="en-US" sz="2400" b="0" i="0" u="none" strike="noStrike" baseline="0" dirty="0">
                <a:latin typeface="NimbusRomNo9L-Regu"/>
              </a:rPr>
              <a:t>invertible and linear 5/3 wavelet</a:t>
            </a:r>
            <a:endParaRPr lang="es-ES" sz="2400" b="0" i="0" u="none" strike="noStrike" baseline="0" dirty="0">
              <a:latin typeface="NimbusRomNo9L-Regu"/>
            </a:endParaRPr>
          </a:p>
          <a:p>
            <a:pPr marL="742950" lvl="1" indent="-285750">
              <a:buFont typeface="Arial" panose="020B0604020202020204" pitchFamily="34" charset="0"/>
              <a:buChar char="•"/>
            </a:pPr>
            <a:r>
              <a:rPr lang="es-ES" sz="2400" dirty="0" err="1"/>
              <a:t>Convolution</a:t>
            </a:r>
            <a:r>
              <a:rPr lang="es-ES" sz="2400" dirty="0"/>
              <a:t> (</a:t>
            </a:r>
            <a:r>
              <a:rPr lang="es-ES" sz="2400" dirty="0" err="1"/>
              <a:t>dxd</a:t>
            </a:r>
            <a:r>
              <a:rPr lang="es-ES" sz="2400" dirty="0"/>
              <a:t>) </a:t>
            </a:r>
            <a:r>
              <a:rPr lang="es-ES" sz="2400" dirty="0" err="1"/>
              <a:t>with</a:t>
            </a:r>
            <a:r>
              <a:rPr lang="es-ES" sz="2400" dirty="0"/>
              <a:t> </a:t>
            </a:r>
            <a:r>
              <a:rPr lang="es-ES" sz="2400" dirty="0" err="1"/>
              <a:t>stride</a:t>
            </a:r>
            <a:r>
              <a:rPr lang="es-ES" sz="2400" dirty="0"/>
              <a:t> d</a:t>
            </a:r>
          </a:p>
        </p:txBody>
      </p:sp>
    </p:spTree>
    <p:extLst>
      <p:ext uri="{BB962C8B-B14F-4D97-AF65-F5344CB8AC3E}">
        <p14:creationId xmlns:p14="http://schemas.microsoft.com/office/powerpoint/2010/main" val="2828972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FF0589-033A-E37B-13CA-7C798AF5B80F}"/>
              </a:ext>
            </a:extLst>
          </p:cNvPr>
          <p:cNvSpPr>
            <a:spLocks noGrp="1"/>
          </p:cNvSpPr>
          <p:nvPr>
            <p:ph type="title"/>
          </p:nvPr>
        </p:nvSpPr>
        <p:spPr/>
        <p:txBody>
          <a:bodyPr/>
          <a:lstStyle/>
          <a:p>
            <a:r>
              <a:rPr lang="es-ES" dirty="0" err="1">
                <a:solidFill>
                  <a:schemeClr val="tx2">
                    <a:lumMod val="50000"/>
                    <a:lumOff val="50000"/>
                  </a:schemeClr>
                </a:solidFill>
              </a:rPr>
              <a:t>Experiment</a:t>
            </a:r>
            <a:r>
              <a:rPr lang="es-ES" dirty="0">
                <a:solidFill>
                  <a:schemeClr val="tx2">
                    <a:lumMod val="50000"/>
                    <a:lumOff val="50000"/>
                  </a:schemeClr>
                </a:solidFill>
              </a:rPr>
              <a:t> 5: </a:t>
            </a:r>
            <a:r>
              <a:rPr lang="es-ES" dirty="0" err="1">
                <a:solidFill>
                  <a:schemeClr val="tx2">
                    <a:lumMod val="50000"/>
                    <a:lumOff val="50000"/>
                  </a:schemeClr>
                </a:solidFill>
              </a:rPr>
              <a:t>Multiscale</a:t>
            </a:r>
            <a:r>
              <a:rPr lang="es-ES" dirty="0">
                <a:solidFill>
                  <a:schemeClr val="tx2">
                    <a:lumMod val="50000"/>
                    <a:lumOff val="50000"/>
                  </a:schemeClr>
                </a:solidFill>
              </a:rPr>
              <a:t> </a:t>
            </a:r>
            <a:r>
              <a:rPr lang="es-ES" dirty="0" err="1">
                <a:solidFill>
                  <a:schemeClr val="tx2">
                    <a:lumMod val="50000"/>
                    <a:lumOff val="50000"/>
                  </a:schemeClr>
                </a:solidFill>
              </a:rPr>
              <a:t>Loss</a:t>
            </a:r>
            <a:r>
              <a:rPr lang="es-ES" dirty="0">
                <a:solidFill>
                  <a:schemeClr val="tx2">
                    <a:lumMod val="50000"/>
                    <a:lumOff val="50000"/>
                  </a:schemeClr>
                </a:solidFill>
              </a:rPr>
              <a:t>.</a:t>
            </a:r>
            <a:endParaRPr lang="es-ES" dirty="0"/>
          </a:p>
        </p:txBody>
      </p:sp>
      <p:pic>
        <p:nvPicPr>
          <p:cNvPr id="4" name="Imagen 3">
            <a:extLst>
              <a:ext uri="{FF2B5EF4-FFF2-40B4-BE49-F238E27FC236}">
                <a16:creationId xmlns:a16="http://schemas.microsoft.com/office/drawing/2014/main" id="{3852AA59-A35D-756D-16A3-A90C14779D9A}"/>
              </a:ext>
            </a:extLst>
          </p:cNvPr>
          <p:cNvPicPr>
            <a:picLocks noChangeAspect="1"/>
          </p:cNvPicPr>
          <p:nvPr/>
        </p:nvPicPr>
        <p:blipFill rotWithShape="1">
          <a:blip r:embed="rId3"/>
          <a:srcRect t="43854"/>
          <a:stretch/>
        </p:blipFill>
        <p:spPr>
          <a:xfrm>
            <a:off x="2302267" y="3969953"/>
            <a:ext cx="6975298" cy="2078766"/>
          </a:xfrm>
          <a:prstGeom prst="rect">
            <a:avLst/>
          </a:prstGeom>
        </p:spPr>
      </p:pic>
      <p:pic>
        <p:nvPicPr>
          <p:cNvPr id="7" name="Imagen 6">
            <a:extLst>
              <a:ext uri="{FF2B5EF4-FFF2-40B4-BE49-F238E27FC236}">
                <a16:creationId xmlns:a16="http://schemas.microsoft.com/office/drawing/2014/main" id="{064E0FC6-CEEC-FC8F-164C-0C01756B0C2F}"/>
              </a:ext>
            </a:extLst>
          </p:cNvPr>
          <p:cNvPicPr>
            <a:picLocks noChangeAspect="1"/>
          </p:cNvPicPr>
          <p:nvPr/>
        </p:nvPicPr>
        <p:blipFill>
          <a:blip r:embed="rId4"/>
          <a:stretch>
            <a:fillRect/>
          </a:stretch>
        </p:blipFill>
        <p:spPr>
          <a:xfrm>
            <a:off x="2856125" y="2279653"/>
            <a:ext cx="6082392" cy="646115"/>
          </a:xfrm>
          <a:prstGeom prst="rect">
            <a:avLst/>
          </a:prstGeom>
        </p:spPr>
      </p:pic>
      <p:pic>
        <p:nvPicPr>
          <p:cNvPr id="9" name="Imagen 8">
            <a:extLst>
              <a:ext uri="{FF2B5EF4-FFF2-40B4-BE49-F238E27FC236}">
                <a16:creationId xmlns:a16="http://schemas.microsoft.com/office/drawing/2014/main" id="{6CAD9290-2F5C-2ED7-1307-51F5F9E9C8A2}"/>
              </a:ext>
            </a:extLst>
          </p:cNvPr>
          <p:cNvPicPr>
            <a:picLocks noChangeAspect="1"/>
          </p:cNvPicPr>
          <p:nvPr/>
        </p:nvPicPr>
        <p:blipFill rotWithShape="1">
          <a:blip r:embed="rId5"/>
          <a:srcRect t="5765"/>
          <a:stretch/>
        </p:blipFill>
        <p:spPr>
          <a:xfrm>
            <a:off x="3308606" y="3157759"/>
            <a:ext cx="4895309" cy="410849"/>
          </a:xfrm>
          <a:prstGeom prst="rect">
            <a:avLst/>
          </a:prstGeom>
        </p:spPr>
      </p:pic>
      <p:sp>
        <p:nvSpPr>
          <p:cNvPr id="11" name="CuadroTexto 10">
            <a:extLst>
              <a:ext uri="{FF2B5EF4-FFF2-40B4-BE49-F238E27FC236}">
                <a16:creationId xmlns:a16="http://schemas.microsoft.com/office/drawing/2014/main" id="{87463F6C-CA56-4E22-C9CE-B964E0595060}"/>
              </a:ext>
            </a:extLst>
          </p:cNvPr>
          <p:cNvSpPr txBox="1"/>
          <p:nvPr/>
        </p:nvSpPr>
        <p:spPr>
          <a:xfrm>
            <a:off x="1094197" y="1448656"/>
            <a:ext cx="9852917" cy="830997"/>
          </a:xfrm>
          <a:prstGeom prst="rect">
            <a:avLst/>
          </a:prstGeom>
          <a:noFill/>
        </p:spPr>
        <p:txBody>
          <a:bodyPr wrap="square" rtlCol="0">
            <a:spAutoFit/>
          </a:bodyPr>
          <a:lstStyle/>
          <a:p>
            <a:r>
              <a:rPr lang="en-US" sz="2400" b="1" dirty="0"/>
              <a:t>Hypothesis: </a:t>
            </a:r>
            <a:r>
              <a:rPr lang="en-US" sz="2400" dirty="0"/>
              <a:t>multiscale loss reduces the effect of the dominance of high frequency details in high resolution images and improves performance.</a:t>
            </a:r>
            <a:endParaRPr lang="es-ES" sz="2400" dirty="0"/>
          </a:p>
        </p:txBody>
      </p:sp>
    </p:spTree>
    <p:extLst>
      <p:ext uri="{BB962C8B-B14F-4D97-AF65-F5344CB8AC3E}">
        <p14:creationId xmlns:p14="http://schemas.microsoft.com/office/powerpoint/2010/main" val="1970278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FF0589-033A-E37B-13CA-7C798AF5B80F}"/>
              </a:ext>
            </a:extLst>
          </p:cNvPr>
          <p:cNvSpPr>
            <a:spLocks noGrp="1"/>
          </p:cNvSpPr>
          <p:nvPr>
            <p:ph type="title"/>
          </p:nvPr>
        </p:nvSpPr>
        <p:spPr/>
        <p:txBody>
          <a:bodyPr/>
          <a:lstStyle/>
          <a:p>
            <a:r>
              <a:rPr lang="es-ES" dirty="0" err="1">
                <a:solidFill>
                  <a:schemeClr val="tx2">
                    <a:lumMod val="50000"/>
                    <a:lumOff val="50000"/>
                  </a:schemeClr>
                </a:solidFill>
              </a:rPr>
              <a:t>Experiment</a:t>
            </a:r>
            <a:r>
              <a:rPr lang="es-ES" dirty="0">
                <a:solidFill>
                  <a:schemeClr val="tx2">
                    <a:lumMod val="50000"/>
                    <a:lumOff val="50000"/>
                  </a:schemeClr>
                </a:solidFill>
              </a:rPr>
              <a:t> 6: SOTA </a:t>
            </a:r>
            <a:r>
              <a:rPr lang="es-ES" dirty="0" err="1">
                <a:solidFill>
                  <a:schemeClr val="tx2">
                    <a:lumMod val="50000"/>
                    <a:lumOff val="50000"/>
                  </a:schemeClr>
                </a:solidFill>
              </a:rPr>
              <a:t>Models</a:t>
            </a:r>
            <a:r>
              <a:rPr lang="es-ES" dirty="0">
                <a:solidFill>
                  <a:schemeClr val="tx2">
                    <a:lumMod val="50000"/>
                    <a:lumOff val="50000"/>
                  </a:schemeClr>
                </a:solidFill>
              </a:rPr>
              <a:t> </a:t>
            </a:r>
            <a:r>
              <a:rPr lang="es-ES" dirty="0" err="1">
                <a:solidFill>
                  <a:schemeClr val="tx2">
                    <a:lumMod val="50000"/>
                    <a:lumOff val="50000"/>
                  </a:schemeClr>
                </a:solidFill>
              </a:rPr>
              <a:t>Comparison</a:t>
            </a:r>
            <a:endParaRPr lang="es-ES" dirty="0"/>
          </a:p>
        </p:txBody>
      </p:sp>
      <p:pic>
        <p:nvPicPr>
          <p:cNvPr id="4" name="Imagen 3">
            <a:extLst>
              <a:ext uri="{FF2B5EF4-FFF2-40B4-BE49-F238E27FC236}">
                <a16:creationId xmlns:a16="http://schemas.microsoft.com/office/drawing/2014/main" id="{C448DB3A-A906-AECE-40AF-7C887EF66A4E}"/>
              </a:ext>
            </a:extLst>
          </p:cNvPr>
          <p:cNvPicPr>
            <a:picLocks noChangeAspect="1"/>
          </p:cNvPicPr>
          <p:nvPr/>
        </p:nvPicPr>
        <p:blipFill rotWithShape="1">
          <a:blip r:embed="rId3"/>
          <a:srcRect t="74168"/>
          <a:stretch/>
        </p:blipFill>
        <p:spPr>
          <a:xfrm>
            <a:off x="8211263" y="3482740"/>
            <a:ext cx="3628312" cy="1325563"/>
          </a:xfrm>
          <a:prstGeom prst="rect">
            <a:avLst/>
          </a:prstGeom>
        </p:spPr>
      </p:pic>
      <p:pic>
        <p:nvPicPr>
          <p:cNvPr id="5" name="Imagen 4">
            <a:extLst>
              <a:ext uri="{FF2B5EF4-FFF2-40B4-BE49-F238E27FC236}">
                <a16:creationId xmlns:a16="http://schemas.microsoft.com/office/drawing/2014/main" id="{BA750EFE-9F84-2D61-ED05-42F08EBEED11}"/>
              </a:ext>
            </a:extLst>
          </p:cNvPr>
          <p:cNvPicPr>
            <a:picLocks noChangeAspect="1"/>
          </p:cNvPicPr>
          <p:nvPr/>
        </p:nvPicPr>
        <p:blipFill rotWithShape="1">
          <a:blip r:embed="rId3"/>
          <a:srcRect t="13411" b="63064"/>
          <a:stretch/>
        </p:blipFill>
        <p:spPr>
          <a:xfrm>
            <a:off x="282538" y="3058195"/>
            <a:ext cx="4300413" cy="1430835"/>
          </a:xfrm>
          <a:prstGeom prst="rect">
            <a:avLst/>
          </a:prstGeom>
        </p:spPr>
      </p:pic>
      <p:pic>
        <p:nvPicPr>
          <p:cNvPr id="6" name="Imagen 5">
            <a:extLst>
              <a:ext uri="{FF2B5EF4-FFF2-40B4-BE49-F238E27FC236}">
                <a16:creationId xmlns:a16="http://schemas.microsoft.com/office/drawing/2014/main" id="{AFE2DD03-AAEC-35A9-AB14-F3F13DF2D1A1}"/>
              </a:ext>
            </a:extLst>
          </p:cNvPr>
          <p:cNvPicPr>
            <a:picLocks noChangeAspect="1"/>
          </p:cNvPicPr>
          <p:nvPr/>
        </p:nvPicPr>
        <p:blipFill rotWithShape="1">
          <a:blip r:embed="rId3"/>
          <a:srcRect t="37766" b="26403"/>
          <a:stretch/>
        </p:blipFill>
        <p:spPr>
          <a:xfrm>
            <a:off x="4582951" y="3429000"/>
            <a:ext cx="3628312" cy="1838651"/>
          </a:xfrm>
          <a:prstGeom prst="rect">
            <a:avLst/>
          </a:prstGeom>
        </p:spPr>
      </p:pic>
      <p:sp>
        <p:nvSpPr>
          <p:cNvPr id="9" name="CuadroTexto 8">
            <a:extLst>
              <a:ext uri="{FF2B5EF4-FFF2-40B4-BE49-F238E27FC236}">
                <a16:creationId xmlns:a16="http://schemas.microsoft.com/office/drawing/2014/main" id="{F1540D80-6EAE-B295-1EF1-F8616F2BEE6D}"/>
              </a:ext>
            </a:extLst>
          </p:cNvPr>
          <p:cNvSpPr txBox="1"/>
          <p:nvPr/>
        </p:nvSpPr>
        <p:spPr>
          <a:xfrm>
            <a:off x="1094197" y="1448656"/>
            <a:ext cx="9852917" cy="1200329"/>
          </a:xfrm>
          <a:prstGeom prst="rect">
            <a:avLst/>
          </a:prstGeom>
          <a:noFill/>
        </p:spPr>
        <p:txBody>
          <a:bodyPr wrap="square" rtlCol="0">
            <a:spAutoFit/>
          </a:bodyPr>
          <a:lstStyle/>
          <a:p>
            <a:pPr algn="l"/>
            <a:r>
              <a:rPr lang="en-US" sz="2400" b="1" dirty="0"/>
              <a:t>Hypothesis: </a:t>
            </a:r>
            <a:r>
              <a:rPr lang="en-US" sz="2400" b="0" i="0" u="none" strike="noStrike" baseline="0" dirty="0">
                <a:latin typeface="NimbusRomNo9L-Regu"/>
              </a:rPr>
              <a:t>Simple diffusion does it better than SOTA generative models in the literature on ImageNet </a:t>
            </a:r>
            <a:r>
              <a:rPr lang="en-US" sz="2400" b="1" i="0" u="none" strike="noStrike" baseline="0" dirty="0">
                <a:latin typeface="NimbusRomNo9L-Regu"/>
              </a:rPr>
              <a:t>without any guidance </a:t>
            </a:r>
            <a:r>
              <a:rPr lang="en-US" sz="2400" b="0" i="0" u="none" strike="noStrike" baseline="0" dirty="0">
                <a:latin typeface="NimbusRomNo9L-Regu"/>
              </a:rPr>
              <a:t>or other sampling modifications</a:t>
            </a:r>
            <a:r>
              <a:rPr lang="en-US" sz="2400" dirty="0">
                <a:latin typeface="NimbusRomNo9L-Regu"/>
              </a:rPr>
              <a:t>.</a:t>
            </a:r>
            <a:endParaRPr lang="es-ES" sz="2400" dirty="0"/>
          </a:p>
        </p:txBody>
      </p:sp>
      <p:pic>
        <p:nvPicPr>
          <p:cNvPr id="12" name="Imagen 11">
            <a:extLst>
              <a:ext uri="{FF2B5EF4-FFF2-40B4-BE49-F238E27FC236}">
                <a16:creationId xmlns:a16="http://schemas.microsoft.com/office/drawing/2014/main" id="{9479CB15-0C11-F825-D55D-E08E2F950B70}"/>
              </a:ext>
            </a:extLst>
          </p:cNvPr>
          <p:cNvPicPr>
            <a:picLocks noChangeAspect="1"/>
          </p:cNvPicPr>
          <p:nvPr/>
        </p:nvPicPr>
        <p:blipFill>
          <a:blip r:embed="rId4"/>
          <a:stretch>
            <a:fillRect/>
          </a:stretch>
        </p:blipFill>
        <p:spPr>
          <a:xfrm>
            <a:off x="4664407" y="3058195"/>
            <a:ext cx="3564141" cy="389213"/>
          </a:xfrm>
          <a:prstGeom prst="rect">
            <a:avLst/>
          </a:prstGeom>
        </p:spPr>
      </p:pic>
      <p:pic>
        <p:nvPicPr>
          <p:cNvPr id="13" name="Imagen 12">
            <a:extLst>
              <a:ext uri="{FF2B5EF4-FFF2-40B4-BE49-F238E27FC236}">
                <a16:creationId xmlns:a16="http://schemas.microsoft.com/office/drawing/2014/main" id="{CAB7049F-389F-A28B-5461-2BFD64E14FFA}"/>
              </a:ext>
            </a:extLst>
          </p:cNvPr>
          <p:cNvPicPr>
            <a:picLocks noChangeAspect="1"/>
          </p:cNvPicPr>
          <p:nvPr/>
        </p:nvPicPr>
        <p:blipFill>
          <a:blip r:embed="rId4"/>
          <a:stretch>
            <a:fillRect/>
          </a:stretch>
        </p:blipFill>
        <p:spPr>
          <a:xfrm>
            <a:off x="8243348" y="3058194"/>
            <a:ext cx="3564141" cy="389213"/>
          </a:xfrm>
          <a:prstGeom prst="rect">
            <a:avLst/>
          </a:prstGeom>
        </p:spPr>
      </p:pic>
    </p:spTree>
    <p:extLst>
      <p:ext uri="{BB962C8B-B14F-4D97-AF65-F5344CB8AC3E}">
        <p14:creationId xmlns:p14="http://schemas.microsoft.com/office/powerpoint/2010/main" val="18618894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23E7801-1C4E-5834-D8B2-1D2718922805}"/>
              </a:ext>
            </a:extLst>
          </p:cNvPr>
          <p:cNvSpPr>
            <a:spLocks noGrp="1"/>
          </p:cNvSpPr>
          <p:nvPr>
            <p:ph idx="1"/>
          </p:nvPr>
        </p:nvSpPr>
        <p:spPr/>
        <p:txBody>
          <a:bodyPr>
            <a:normAutofit/>
          </a:bodyPr>
          <a:lstStyle/>
          <a:p>
            <a:r>
              <a:rPr lang="en-US" dirty="0"/>
              <a:t>Superior Performance Without Guidance</a:t>
            </a:r>
          </a:p>
          <a:p>
            <a:r>
              <a:rPr lang="en-US" dirty="0"/>
              <a:t>Effectiveness of the Multiscale Loss</a:t>
            </a:r>
          </a:p>
          <a:p>
            <a:r>
              <a:rPr lang="en-US" dirty="0"/>
              <a:t>Selective </a:t>
            </a:r>
            <a:r>
              <a:rPr lang="en-US" dirty="0" err="1"/>
              <a:t>Downsampling</a:t>
            </a:r>
            <a:r>
              <a:rPr lang="en-US" dirty="0"/>
              <a:t> Improves Efficiency</a:t>
            </a:r>
          </a:p>
          <a:p>
            <a:r>
              <a:rPr lang="en-US" dirty="0"/>
              <a:t>Potential Lack </a:t>
            </a:r>
            <a:r>
              <a:rPr lang="en-US"/>
              <a:t>of Flexibility</a:t>
            </a:r>
            <a:endParaRPr lang="en-US" dirty="0"/>
          </a:p>
          <a:p>
            <a:endParaRPr lang="en-US" b="1" dirty="0"/>
          </a:p>
        </p:txBody>
      </p:sp>
      <p:sp>
        <p:nvSpPr>
          <p:cNvPr id="4" name="Título 1">
            <a:extLst>
              <a:ext uri="{FF2B5EF4-FFF2-40B4-BE49-F238E27FC236}">
                <a16:creationId xmlns:a16="http://schemas.microsoft.com/office/drawing/2014/main" id="{E2495B1D-8676-A8DE-FF5F-A4D7E9C23197}"/>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a:solidFill>
                  <a:schemeClr val="tx2">
                    <a:lumMod val="50000"/>
                    <a:lumOff val="50000"/>
                  </a:schemeClr>
                </a:solidFill>
              </a:rPr>
              <a:t>Conclusions</a:t>
            </a:r>
            <a:endParaRPr lang="es-ES" dirty="0"/>
          </a:p>
        </p:txBody>
      </p:sp>
    </p:spTree>
    <p:extLst>
      <p:ext uri="{BB962C8B-B14F-4D97-AF65-F5344CB8AC3E}">
        <p14:creationId xmlns:p14="http://schemas.microsoft.com/office/powerpoint/2010/main" val="1672075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FF0589-033A-E37B-13CA-7C798AF5B80F}"/>
              </a:ext>
            </a:extLst>
          </p:cNvPr>
          <p:cNvSpPr>
            <a:spLocks noGrp="1"/>
          </p:cNvSpPr>
          <p:nvPr>
            <p:ph type="title"/>
          </p:nvPr>
        </p:nvSpPr>
        <p:spPr>
          <a:xfrm>
            <a:off x="4285826" y="2620645"/>
            <a:ext cx="10515600" cy="1325563"/>
          </a:xfrm>
        </p:spPr>
        <p:txBody>
          <a:bodyPr/>
          <a:lstStyle/>
          <a:p>
            <a:r>
              <a:rPr lang="es-ES" dirty="0" err="1">
                <a:solidFill>
                  <a:schemeClr val="tx2">
                    <a:lumMod val="50000"/>
                    <a:lumOff val="50000"/>
                  </a:schemeClr>
                </a:solidFill>
              </a:rPr>
              <a:t>Thank</a:t>
            </a:r>
            <a:r>
              <a:rPr lang="es-ES" dirty="0">
                <a:solidFill>
                  <a:schemeClr val="tx2">
                    <a:lumMod val="50000"/>
                    <a:lumOff val="50000"/>
                  </a:schemeClr>
                </a:solidFill>
              </a:rPr>
              <a:t> </a:t>
            </a:r>
            <a:r>
              <a:rPr lang="es-ES" dirty="0" err="1">
                <a:solidFill>
                  <a:schemeClr val="tx2">
                    <a:lumMod val="50000"/>
                    <a:lumOff val="50000"/>
                  </a:schemeClr>
                </a:solidFill>
              </a:rPr>
              <a:t>You</a:t>
            </a:r>
            <a:r>
              <a:rPr lang="es-ES" dirty="0">
                <a:solidFill>
                  <a:schemeClr val="tx2">
                    <a:lumMod val="50000"/>
                    <a:lumOff val="50000"/>
                  </a:schemeClr>
                </a:solidFill>
              </a:rPr>
              <a:t>!</a:t>
            </a:r>
            <a:endParaRPr lang="es-ES" dirty="0"/>
          </a:p>
        </p:txBody>
      </p:sp>
    </p:spTree>
    <p:extLst>
      <p:ext uri="{BB962C8B-B14F-4D97-AF65-F5344CB8AC3E}">
        <p14:creationId xmlns:p14="http://schemas.microsoft.com/office/powerpoint/2010/main" val="2332338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F6BC26-03D9-5319-C3E1-4BB5E2E4C0F1}"/>
              </a:ext>
            </a:extLst>
          </p:cNvPr>
          <p:cNvSpPr>
            <a:spLocks noGrp="1"/>
          </p:cNvSpPr>
          <p:nvPr>
            <p:ph type="title"/>
          </p:nvPr>
        </p:nvSpPr>
        <p:spPr/>
        <p:txBody>
          <a:bodyPr/>
          <a:lstStyle/>
          <a:p>
            <a:r>
              <a:rPr lang="es-ES" dirty="0">
                <a:solidFill>
                  <a:schemeClr val="tx2">
                    <a:lumMod val="50000"/>
                    <a:lumOff val="50000"/>
                  </a:schemeClr>
                </a:solidFill>
              </a:rPr>
              <a:t>Table </a:t>
            </a:r>
            <a:r>
              <a:rPr lang="es-ES" dirty="0" err="1">
                <a:solidFill>
                  <a:schemeClr val="tx2">
                    <a:lumMod val="50000"/>
                    <a:lumOff val="50000"/>
                  </a:schemeClr>
                </a:solidFill>
              </a:rPr>
              <a:t>of</a:t>
            </a:r>
            <a:r>
              <a:rPr lang="es-ES" dirty="0">
                <a:solidFill>
                  <a:schemeClr val="tx2">
                    <a:lumMod val="50000"/>
                    <a:lumOff val="50000"/>
                  </a:schemeClr>
                </a:solidFill>
              </a:rPr>
              <a:t> </a:t>
            </a:r>
            <a:r>
              <a:rPr lang="es-ES" dirty="0" err="1">
                <a:solidFill>
                  <a:schemeClr val="tx2">
                    <a:lumMod val="50000"/>
                    <a:lumOff val="50000"/>
                  </a:schemeClr>
                </a:solidFill>
              </a:rPr>
              <a:t>Contents</a:t>
            </a:r>
            <a:endParaRPr lang="es-ES" dirty="0">
              <a:solidFill>
                <a:schemeClr val="tx2">
                  <a:lumMod val="50000"/>
                  <a:lumOff val="50000"/>
                </a:schemeClr>
              </a:solidFill>
            </a:endParaRPr>
          </a:p>
        </p:txBody>
      </p:sp>
      <p:sp>
        <p:nvSpPr>
          <p:cNvPr id="3" name="Marcador de contenido 2">
            <a:extLst>
              <a:ext uri="{FF2B5EF4-FFF2-40B4-BE49-F238E27FC236}">
                <a16:creationId xmlns:a16="http://schemas.microsoft.com/office/drawing/2014/main" id="{CA8FFBF1-828C-D467-571D-34E021D3CF71}"/>
              </a:ext>
            </a:extLst>
          </p:cNvPr>
          <p:cNvSpPr>
            <a:spLocks noGrp="1"/>
          </p:cNvSpPr>
          <p:nvPr>
            <p:ph idx="1"/>
          </p:nvPr>
        </p:nvSpPr>
        <p:spPr/>
        <p:txBody>
          <a:bodyPr/>
          <a:lstStyle/>
          <a:p>
            <a:pPr marL="0" indent="0">
              <a:buNone/>
            </a:pPr>
            <a:r>
              <a:rPr lang="es-ES" dirty="0" err="1"/>
              <a:t>Motivation</a:t>
            </a:r>
            <a:endParaRPr lang="es-ES" dirty="0"/>
          </a:p>
          <a:p>
            <a:pPr marL="0" indent="0">
              <a:buNone/>
            </a:pPr>
            <a:r>
              <a:rPr lang="es-ES" dirty="0" err="1"/>
              <a:t>Related</a:t>
            </a:r>
            <a:r>
              <a:rPr lang="es-ES" dirty="0"/>
              <a:t> </a:t>
            </a:r>
            <a:r>
              <a:rPr lang="es-ES" dirty="0" err="1"/>
              <a:t>Work</a:t>
            </a:r>
            <a:endParaRPr lang="es-ES" dirty="0"/>
          </a:p>
          <a:p>
            <a:pPr marL="0" indent="0">
              <a:buNone/>
            </a:pPr>
            <a:r>
              <a:rPr lang="es-ES" dirty="0" err="1"/>
              <a:t>Diffusion</a:t>
            </a:r>
            <a:r>
              <a:rPr lang="es-ES" dirty="0"/>
              <a:t> </a:t>
            </a:r>
            <a:r>
              <a:rPr lang="es-ES" dirty="0" err="1"/>
              <a:t>Models</a:t>
            </a:r>
            <a:endParaRPr lang="es-ES" dirty="0"/>
          </a:p>
          <a:p>
            <a:pPr marL="0" indent="0">
              <a:buNone/>
            </a:pPr>
            <a:r>
              <a:rPr lang="es-ES" dirty="0" err="1"/>
              <a:t>Experiments</a:t>
            </a:r>
            <a:endParaRPr lang="es-ES" dirty="0"/>
          </a:p>
          <a:p>
            <a:pPr marL="0" indent="0">
              <a:buNone/>
            </a:pPr>
            <a:r>
              <a:rPr lang="es-ES" dirty="0"/>
              <a:t>SOTA </a:t>
            </a:r>
            <a:r>
              <a:rPr lang="es-ES" dirty="0" err="1"/>
              <a:t>Models</a:t>
            </a:r>
            <a:r>
              <a:rPr lang="es-ES" dirty="0"/>
              <a:t> </a:t>
            </a:r>
            <a:r>
              <a:rPr lang="es-ES" dirty="0" err="1"/>
              <a:t>Comparison</a:t>
            </a:r>
            <a:endParaRPr lang="es-ES" dirty="0"/>
          </a:p>
          <a:p>
            <a:pPr marL="0" indent="0">
              <a:buNone/>
            </a:pPr>
            <a:r>
              <a:rPr lang="es-ES" dirty="0" err="1"/>
              <a:t>Conclusions</a:t>
            </a:r>
            <a:endParaRPr lang="es-ES" dirty="0"/>
          </a:p>
        </p:txBody>
      </p:sp>
    </p:spTree>
    <p:extLst>
      <p:ext uri="{BB962C8B-B14F-4D97-AF65-F5344CB8AC3E}">
        <p14:creationId xmlns:p14="http://schemas.microsoft.com/office/powerpoint/2010/main" val="449953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E37D34-8A28-AC07-2444-043C2C143A55}"/>
              </a:ext>
            </a:extLst>
          </p:cNvPr>
          <p:cNvSpPr>
            <a:spLocks noGrp="1"/>
          </p:cNvSpPr>
          <p:nvPr>
            <p:ph type="title"/>
          </p:nvPr>
        </p:nvSpPr>
        <p:spPr/>
        <p:txBody>
          <a:bodyPr/>
          <a:lstStyle/>
          <a:p>
            <a:r>
              <a:rPr lang="es-ES" dirty="0" err="1">
                <a:solidFill>
                  <a:schemeClr val="tx2">
                    <a:lumMod val="50000"/>
                    <a:lumOff val="50000"/>
                  </a:schemeClr>
                </a:solidFill>
              </a:rPr>
              <a:t>Motivation</a:t>
            </a:r>
            <a:endParaRPr lang="es-ES" dirty="0">
              <a:solidFill>
                <a:schemeClr val="tx2">
                  <a:lumMod val="50000"/>
                  <a:lumOff val="50000"/>
                </a:schemeClr>
              </a:solidFill>
            </a:endParaRPr>
          </a:p>
        </p:txBody>
      </p:sp>
      <p:sp>
        <p:nvSpPr>
          <p:cNvPr id="3" name="Marcador de contenido 2">
            <a:extLst>
              <a:ext uri="{FF2B5EF4-FFF2-40B4-BE49-F238E27FC236}">
                <a16:creationId xmlns:a16="http://schemas.microsoft.com/office/drawing/2014/main" id="{588990F2-0FFF-AC65-ACB5-455D08289A7E}"/>
              </a:ext>
            </a:extLst>
          </p:cNvPr>
          <p:cNvSpPr>
            <a:spLocks noGrp="1"/>
          </p:cNvSpPr>
          <p:nvPr>
            <p:ph idx="1"/>
          </p:nvPr>
        </p:nvSpPr>
        <p:spPr/>
        <p:txBody>
          <a:bodyPr/>
          <a:lstStyle/>
          <a:p>
            <a:r>
              <a:rPr lang="es-ES" dirty="0"/>
              <a:t>Train standard </a:t>
            </a:r>
            <a:r>
              <a:rPr lang="es-ES" dirty="0" err="1"/>
              <a:t>Diffusion</a:t>
            </a:r>
            <a:r>
              <a:rPr lang="es-ES" dirty="0"/>
              <a:t> </a:t>
            </a:r>
            <a:r>
              <a:rPr lang="es-ES" dirty="0" err="1"/>
              <a:t>Models</a:t>
            </a:r>
            <a:r>
              <a:rPr lang="es-ES" dirty="0"/>
              <a:t> </a:t>
            </a:r>
            <a:r>
              <a:rPr lang="es-ES" dirty="0" err="1"/>
              <a:t>on</a:t>
            </a:r>
            <a:r>
              <a:rPr lang="es-ES" dirty="0"/>
              <a:t> </a:t>
            </a:r>
            <a:r>
              <a:rPr lang="es-ES" dirty="0" err="1"/>
              <a:t>high-resolution</a:t>
            </a:r>
            <a:r>
              <a:rPr lang="es-ES" dirty="0"/>
              <a:t> </a:t>
            </a:r>
            <a:r>
              <a:rPr lang="es-ES" dirty="0" err="1"/>
              <a:t>images</a:t>
            </a:r>
            <a:endParaRPr lang="es-ES" dirty="0"/>
          </a:p>
          <a:p>
            <a:r>
              <a:rPr lang="es-ES" dirty="0" err="1"/>
              <a:t>Modify</a:t>
            </a:r>
            <a:r>
              <a:rPr lang="es-ES" dirty="0"/>
              <a:t> </a:t>
            </a:r>
            <a:r>
              <a:rPr lang="es-ES" dirty="0" err="1"/>
              <a:t>hyperparameters</a:t>
            </a:r>
            <a:r>
              <a:rPr lang="es-ES" dirty="0"/>
              <a:t> and </a:t>
            </a:r>
            <a:r>
              <a:rPr lang="es-ES" dirty="0" err="1"/>
              <a:t>architecture</a:t>
            </a:r>
            <a:r>
              <a:rPr lang="es-ES" dirty="0"/>
              <a:t> </a:t>
            </a:r>
            <a:r>
              <a:rPr lang="es-ES" dirty="0" err="1"/>
              <a:t>design</a:t>
            </a:r>
            <a:r>
              <a:rPr lang="es-ES" dirty="0"/>
              <a:t> </a:t>
            </a:r>
            <a:r>
              <a:rPr lang="es-ES" dirty="0" err="1"/>
              <a:t>to</a:t>
            </a:r>
            <a:r>
              <a:rPr lang="es-ES" dirty="0"/>
              <a:t> </a:t>
            </a:r>
            <a:r>
              <a:rPr lang="es-ES" dirty="0" err="1"/>
              <a:t>obtain</a:t>
            </a:r>
            <a:r>
              <a:rPr lang="es-ES" dirty="0"/>
              <a:t> similar performance </a:t>
            </a:r>
            <a:r>
              <a:rPr lang="es-ES" dirty="0" err="1"/>
              <a:t>than</a:t>
            </a:r>
            <a:r>
              <a:rPr lang="es-ES" dirty="0"/>
              <a:t> </a:t>
            </a:r>
            <a:r>
              <a:rPr lang="es-ES" dirty="0" err="1"/>
              <a:t>for</a:t>
            </a:r>
            <a:r>
              <a:rPr lang="es-ES" dirty="0"/>
              <a:t> </a:t>
            </a:r>
            <a:r>
              <a:rPr lang="es-ES" dirty="0" err="1"/>
              <a:t>lower</a:t>
            </a:r>
            <a:r>
              <a:rPr lang="es-ES" dirty="0"/>
              <a:t> </a:t>
            </a:r>
            <a:r>
              <a:rPr lang="es-ES" dirty="0" err="1"/>
              <a:t>resolutions</a:t>
            </a:r>
            <a:endParaRPr lang="en-US" dirty="0"/>
          </a:p>
          <a:p>
            <a:pPr marL="0" indent="0">
              <a:buNone/>
            </a:pPr>
            <a:endParaRPr lang="es-ES" b="1" dirty="0"/>
          </a:p>
          <a:p>
            <a:pPr marL="0" indent="0">
              <a:buNone/>
            </a:pPr>
            <a:endParaRPr lang="es-ES" b="1" dirty="0"/>
          </a:p>
        </p:txBody>
      </p:sp>
      <p:pic>
        <p:nvPicPr>
          <p:cNvPr id="5" name="Imagen 4">
            <a:extLst>
              <a:ext uri="{FF2B5EF4-FFF2-40B4-BE49-F238E27FC236}">
                <a16:creationId xmlns:a16="http://schemas.microsoft.com/office/drawing/2014/main" id="{6CB8FE76-38CB-E235-B376-92BBD1372344}"/>
              </a:ext>
            </a:extLst>
          </p:cNvPr>
          <p:cNvPicPr>
            <a:picLocks noChangeAspect="1"/>
          </p:cNvPicPr>
          <p:nvPr/>
        </p:nvPicPr>
        <p:blipFill>
          <a:blip r:embed="rId3"/>
          <a:stretch>
            <a:fillRect/>
          </a:stretch>
        </p:blipFill>
        <p:spPr>
          <a:xfrm>
            <a:off x="2135925" y="3657600"/>
            <a:ext cx="7920150" cy="2835275"/>
          </a:xfrm>
          <a:prstGeom prst="rect">
            <a:avLst/>
          </a:prstGeom>
        </p:spPr>
      </p:pic>
    </p:spTree>
    <p:extLst>
      <p:ext uri="{BB962C8B-B14F-4D97-AF65-F5344CB8AC3E}">
        <p14:creationId xmlns:p14="http://schemas.microsoft.com/office/powerpoint/2010/main" val="4204013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14B84FB4-C728-976D-D0FD-2A795B55615E}"/>
              </a:ext>
            </a:extLst>
          </p:cNvPr>
          <p:cNvPicPr>
            <a:picLocks noChangeAspect="1"/>
          </p:cNvPicPr>
          <p:nvPr/>
        </p:nvPicPr>
        <p:blipFill>
          <a:blip r:embed="rId3"/>
          <a:stretch>
            <a:fillRect/>
          </a:stretch>
        </p:blipFill>
        <p:spPr>
          <a:xfrm>
            <a:off x="1385147" y="1532569"/>
            <a:ext cx="4890281" cy="1750024"/>
          </a:xfrm>
          <a:prstGeom prst="rect">
            <a:avLst/>
          </a:prstGeom>
        </p:spPr>
      </p:pic>
      <p:pic>
        <p:nvPicPr>
          <p:cNvPr id="10" name="Imagen 9">
            <a:extLst>
              <a:ext uri="{FF2B5EF4-FFF2-40B4-BE49-F238E27FC236}">
                <a16:creationId xmlns:a16="http://schemas.microsoft.com/office/drawing/2014/main" id="{C7E8DFF6-CD1E-3DFB-BA6B-785E0F78279E}"/>
              </a:ext>
            </a:extLst>
          </p:cNvPr>
          <p:cNvPicPr>
            <a:picLocks noChangeAspect="1"/>
          </p:cNvPicPr>
          <p:nvPr/>
        </p:nvPicPr>
        <p:blipFill>
          <a:blip r:embed="rId4"/>
          <a:stretch>
            <a:fillRect/>
          </a:stretch>
        </p:blipFill>
        <p:spPr>
          <a:xfrm>
            <a:off x="580239" y="3457257"/>
            <a:ext cx="6773034" cy="2409313"/>
          </a:xfrm>
          <a:prstGeom prst="rect">
            <a:avLst/>
          </a:prstGeom>
        </p:spPr>
      </p:pic>
      <p:sp>
        <p:nvSpPr>
          <p:cNvPr id="12" name="CuadroTexto 11">
            <a:extLst>
              <a:ext uri="{FF2B5EF4-FFF2-40B4-BE49-F238E27FC236}">
                <a16:creationId xmlns:a16="http://schemas.microsoft.com/office/drawing/2014/main" id="{DD8FE7A0-6027-A3D3-4C3C-0BD67C4ADB1A}"/>
              </a:ext>
            </a:extLst>
          </p:cNvPr>
          <p:cNvSpPr txBox="1"/>
          <p:nvPr/>
        </p:nvSpPr>
        <p:spPr>
          <a:xfrm>
            <a:off x="439272" y="6281907"/>
            <a:ext cx="11434482" cy="461665"/>
          </a:xfrm>
          <a:prstGeom prst="rect">
            <a:avLst/>
          </a:prstGeom>
          <a:noFill/>
        </p:spPr>
        <p:txBody>
          <a:bodyPr wrap="square">
            <a:spAutoFit/>
          </a:bodyPr>
          <a:lstStyle/>
          <a:p>
            <a:r>
              <a:rPr lang="es-ES" sz="1200" dirty="0"/>
              <a:t>*   </a:t>
            </a:r>
            <a:r>
              <a:rPr lang="es-ES" sz="1200" dirty="0" err="1"/>
              <a:t>Fig</a:t>
            </a:r>
            <a:r>
              <a:rPr lang="es-ES" sz="1200" dirty="0"/>
              <a:t> 1: Ho, J et al. </a:t>
            </a:r>
            <a:r>
              <a:rPr lang="es-ES" sz="1200" dirty="0" err="1"/>
              <a:t>Cascaded</a:t>
            </a:r>
            <a:r>
              <a:rPr lang="es-ES" sz="1200" dirty="0"/>
              <a:t> </a:t>
            </a:r>
            <a:r>
              <a:rPr lang="es-ES" sz="1200" dirty="0" err="1"/>
              <a:t>diffusion</a:t>
            </a:r>
            <a:r>
              <a:rPr lang="es-ES" sz="1200" dirty="0"/>
              <a:t> </a:t>
            </a:r>
            <a:r>
              <a:rPr lang="es-ES" sz="1200" dirty="0" err="1"/>
              <a:t>models</a:t>
            </a:r>
            <a:r>
              <a:rPr lang="es-ES" sz="1200" dirty="0"/>
              <a:t> </a:t>
            </a:r>
            <a:r>
              <a:rPr lang="es-ES" sz="1200" dirty="0" err="1"/>
              <a:t>for</a:t>
            </a:r>
            <a:r>
              <a:rPr lang="es-ES" sz="1200" dirty="0"/>
              <a:t> </a:t>
            </a:r>
            <a:r>
              <a:rPr lang="es-ES" sz="1200" dirty="0" err="1"/>
              <a:t>high</a:t>
            </a:r>
            <a:r>
              <a:rPr lang="es-ES" sz="1200" dirty="0"/>
              <a:t> </a:t>
            </a:r>
            <a:r>
              <a:rPr lang="es-ES" sz="1200" dirty="0" err="1"/>
              <a:t>fidelity</a:t>
            </a:r>
            <a:r>
              <a:rPr lang="es-ES" sz="1200" dirty="0"/>
              <a:t> </a:t>
            </a:r>
            <a:r>
              <a:rPr lang="es-ES" sz="1200" dirty="0" err="1"/>
              <a:t>image</a:t>
            </a:r>
            <a:r>
              <a:rPr lang="es-ES" sz="1200" dirty="0"/>
              <a:t> </a:t>
            </a:r>
            <a:r>
              <a:rPr lang="es-ES" sz="1200" dirty="0" err="1"/>
              <a:t>generation</a:t>
            </a:r>
            <a:r>
              <a:rPr lang="es-ES" sz="1200" dirty="0"/>
              <a:t>. J. Mach. </a:t>
            </a:r>
            <a:r>
              <a:rPr lang="es-ES" sz="1200" dirty="0" err="1"/>
              <a:t>Learn</a:t>
            </a:r>
            <a:r>
              <a:rPr lang="es-ES" sz="1200" dirty="0"/>
              <a:t>. Res., 23:47:1–47:33, 2022.</a:t>
            </a:r>
          </a:p>
          <a:p>
            <a:r>
              <a:rPr lang="es-ES" sz="1200" dirty="0"/>
              <a:t>** </a:t>
            </a:r>
            <a:r>
              <a:rPr lang="es-ES" sz="1200" dirty="0" err="1"/>
              <a:t>Fig</a:t>
            </a:r>
            <a:r>
              <a:rPr lang="es-ES" sz="1200" dirty="0"/>
              <a:t> 2: Feng, Z., et al. Ernie-</a:t>
            </a:r>
            <a:r>
              <a:rPr lang="es-ES" sz="1200" dirty="0" err="1"/>
              <a:t>vilg</a:t>
            </a:r>
            <a:r>
              <a:rPr lang="es-ES" sz="1200" dirty="0"/>
              <a:t> 2.0: Improving text-to-image diffusion model with knowledge-enhanced mixture-of-denoising-experts. </a:t>
            </a:r>
            <a:r>
              <a:rPr lang="es-ES" sz="1200" dirty="0" err="1"/>
              <a:t>CoRR</a:t>
            </a:r>
            <a:r>
              <a:rPr lang="es-ES" sz="1200" dirty="0"/>
              <a:t>, </a:t>
            </a:r>
            <a:r>
              <a:rPr lang="es-ES" sz="1200" dirty="0" err="1"/>
              <a:t>abs</a:t>
            </a:r>
            <a:r>
              <a:rPr lang="es-ES" sz="1200" dirty="0"/>
              <a:t>/2210.15257, 2022.</a:t>
            </a:r>
          </a:p>
        </p:txBody>
      </p:sp>
      <p:sp>
        <p:nvSpPr>
          <p:cNvPr id="2" name="Título 1">
            <a:extLst>
              <a:ext uri="{FF2B5EF4-FFF2-40B4-BE49-F238E27FC236}">
                <a16:creationId xmlns:a16="http://schemas.microsoft.com/office/drawing/2014/main" id="{27C7E84C-B175-0987-A6AC-7219AED57F68}"/>
              </a:ext>
            </a:extLst>
          </p:cNvPr>
          <p:cNvSpPr>
            <a:spLocks noGrp="1"/>
          </p:cNvSpPr>
          <p:nvPr>
            <p:ph type="title"/>
          </p:nvPr>
        </p:nvSpPr>
        <p:spPr>
          <a:xfrm>
            <a:off x="838200" y="365125"/>
            <a:ext cx="10515600" cy="1325563"/>
          </a:xfrm>
        </p:spPr>
        <p:txBody>
          <a:bodyPr/>
          <a:lstStyle/>
          <a:p>
            <a:r>
              <a:rPr lang="es-ES" dirty="0" err="1">
                <a:solidFill>
                  <a:schemeClr val="tx2">
                    <a:lumMod val="50000"/>
                    <a:lumOff val="50000"/>
                  </a:schemeClr>
                </a:solidFill>
              </a:rPr>
              <a:t>Related</a:t>
            </a:r>
            <a:r>
              <a:rPr lang="es-ES" dirty="0">
                <a:solidFill>
                  <a:schemeClr val="tx2">
                    <a:lumMod val="50000"/>
                    <a:lumOff val="50000"/>
                  </a:schemeClr>
                </a:solidFill>
              </a:rPr>
              <a:t> </a:t>
            </a:r>
            <a:r>
              <a:rPr lang="es-ES" dirty="0" err="1">
                <a:solidFill>
                  <a:schemeClr val="tx2">
                    <a:lumMod val="50000"/>
                    <a:lumOff val="50000"/>
                  </a:schemeClr>
                </a:solidFill>
              </a:rPr>
              <a:t>Work</a:t>
            </a:r>
            <a:endParaRPr lang="es-ES" dirty="0">
              <a:solidFill>
                <a:schemeClr val="tx2">
                  <a:lumMod val="50000"/>
                  <a:lumOff val="50000"/>
                </a:schemeClr>
              </a:solidFill>
            </a:endParaRPr>
          </a:p>
        </p:txBody>
      </p:sp>
      <p:sp>
        <p:nvSpPr>
          <p:cNvPr id="5" name="Marcador de contenido 2">
            <a:extLst>
              <a:ext uri="{FF2B5EF4-FFF2-40B4-BE49-F238E27FC236}">
                <a16:creationId xmlns:a16="http://schemas.microsoft.com/office/drawing/2014/main" id="{A4988AB4-B588-6F29-405C-07A430754E44}"/>
              </a:ext>
            </a:extLst>
          </p:cNvPr>
          <p:cNvSpPr>
            <a:spLocks noGrp="1"/>
          </p:cNvSpPr>
          <p:nvPr>
            <p:ph idx="1"/>
          </p:nvPr>
        </p:nvSpPr>
        <p:spPr>
          <a:xfrm>
            <a:off x="7163200" y="1815670"/>
            <a:ext cx="4852427" cy="1176568"/>
          </a:xfrm>
        </p:spPr>
        <p:txBody>
          <a:bodyPr>
            <a:normAutofit/>
          </a:bodyPr>
          <a:lstStyle/>
          <a:p>
            <a:pPr marL="0" indent="0">
              <a:buNone/>
            </a:pPr>
            <a:r>
              <a:rPr lang="es-ES" dirty="0"/>
              <a:t>Super- </a:t>
            </a:r>
            <a:r>
              <a:rPr lang="es-ES" dirty="0" err="1"/>
              <a:t>Resolution</a:t>
            </a:r>
            <a:r>
              <a:rPr lang="es-ES" dirty="0"/>
              <a:t> </a:t>
            </a:r>
          </a:p>
          <a:p>
            <a:pPr marL="0" indent="0">
              <a:buNone/>
            </a:pPr>
            <a:r>
              <a:rPr lang="es-ES" dirty="0"/>
              <a:t>(</a:t>
            </a:r>
            <a:r>
              <a:rPr lang="es-ES" sz="2800" b="0" i="0" u="none" strike="noStrike" baseline="0" dirty="0">
                <a:latin typeface="NimbusRomNo9L-Regu"/>
              </a:rPr>
              <a:t>Ho et al., 2022)</a:t>
            </a:r>
            <a:endParaRPr lang="es-ES" dirty="0"/>
          </a:p>
          <a:p>
            <a:pPr marL="0" indent="0">
              <a:buNone/>
            </a:pPr>
            <a:endParaRPr lang="es-ES" b="1" dirty="0"/>
          </a:p>
          <a:p>
            <a:pPr marL="0" indent="0">
              <a:buNone/>
            </a:pPr>
            <a:endParaRPr lang="es-ES" b="1" dirty="0"/>
          </a:p>
        </p:txBody>
      </p:sp>
      <p:sp>
        <p:nvSpPr>
          <p:cNvPr id="6" name="Marcador de contenido 2">
            <a:extLst>
              <a:ext uri="{FF2B5EF4-FFF2-40B4-BE49-F238E27FC236}">
                <a16:creationId xmlns:a16="http://schemas.microsoft.com/office/drawing/2014/main" id="{88518CF1-5AF9-F6EC-E64F-2D666CB0187E}"/>
              </a:ext>
            </a:extLst>
          </p:cNvPr>
          <p:cNvSpPr txBox="1">
            <a:spLocks/>
          </p:cNvSpPr>
          <p:nvPr/>
        </p:nvSpPr>
        <p:spPr>
          <a:xfrm>
            <a:off x="7163200" y="3865763"/>
            <a:ext cx="5083597" cy="105210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dirty="0">
                <a:latin typeface="NimbusRomNo9L-Regu"/>
              </a:rPr>
              <a:t>M</a:t>
            </a:r>
            <a:r>
              <a:rPr lang="es-ES" sz="2800" b="0" i="0" u="none" strike="noStrike" baseline="0" dirty="0">
                <a:latin typeface="NimbusRomNo9L-Regu"/>
              </a:rPr>
              <a:t>ixtures-</a:t>
            </a:r>
            <a:r>
              <a:rPr lang="es-ES" sz="2800" b="0" i="0" u="none" strike="noStrike" baseline="0" dirty="0" err="1">
                <a:latin typeface="NimbusRomNo9L-Regu"/>
              </a:rPr>
              <a:t>of</a:t>
            </a:r>
            <a:r>
              <a:rPr lang="es-ES" sz="2800" b="0" i="0" u="none" strike="noStrike" baseline="0" dirty="0">
                <a:latin typeface="NimbusRomNo9L-Regu"/>
              </a:rPr>
              <a:t>-</a:t>
            </a:r>
            <a:r>
              <a:rPr lang="es-ES" dirty="0" err="1">
                <a:latin typeface="NimbusRomNo9L-Regu"/>
              </a:rPr>
              <a:t>D</a:t>
            </a:r>
            <a:r>
              <a:rPr lang="es-ES" sz="2800" b="0" i="0" u="none" strike="noStrike" baseline="0" dirty="0" err="1">
                <a:latin typeface="NimbusRomNo9L-Regu"/>
              </a:rPr>
              <a:t>enoisers</a:t>
            </a:r>
            <a:r>
              <a:rPr lang="es-ES" sz="2800" b="0" i="0" u="none" strike="noStrike" baseline="0" dirty="0">
                <a:latin typeface="NimbusRomNo9L-Regu"/>
              </a:rPr>
              <a:t> </a:t>
            </a:r>
          </a:p>
          <a:p>
            <a:pPr marL="0" indent="0">
              <a:buFont typeface="Arial" panose="020B0604020202020204" pitchFamily="34" charset="0"/>
              <a:buNone/>
            </a:pPr>
            <a:r>
              <a:rPr lang="es-ES" sz="2800" b="0" i="0" u="none" strike="noStrike" baseline="0" dirty="0">
                <a:latin typeface="NimbusRomNo9L-Regu"/>
              </a:rPr>
              <a:t>(Feng et al., 2022; </a:t>
            </a:r>
            <a:r>
              <a:rPr lang="es-ES" sz="2800" b="0" i="0" u="none" strike="noStrike" baseline="0" dirty="0" err="1">
                <a:latin typeface="NimbusRomNo9L-Regu"/>
              </a:rPr>
              <a:t>Balaji</a:t>
            </a:r>
            <a:r>
              <a:rPr lang="es-ES" sz="2800" b="0" i="0" u="none" strike="noStrike" baseline="0" dirty="0">
                <a:latin typeface="NimbusRomNo9L-Regu"/>
              </a:rPr>
              <a:t> et al., 2022) </a:t>
            </a:r>
            <a:endParaRPr lang="es-ES" b="1" dirty="0"/>
          </a:p>
        </p:txBody>
      </p:sp>
    </p:spTree>
    <p:extLst>
      <p:ext uri="{BB962C8B-B14F-4D97-AF65-F5344CB8AC3E}">
        <p14:creationId xmlns:p14="http://schemas.microsoft.com/office/powerpoint/2010/main" val="3504216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E37D34-8A28-AC07-2444-043C2C143A55}"/>
              </a:ext>
            </a:extLst>
          </p:cNvPr>
          <p:cNvSpPr>
            <a:spLocks noGrp="1"/>
          </p:cNvSpPr>
          <p:nvPr>
            <p:ph type="title"/>
          </p:nvPr>
        </p:nvSpPr>
        <p:spPr/>
        <p:txBody>
          <a:bodyPr/>
          <a:lstStyle/>
          <a:p>
            <a:r>
              <a:rPr lang="es-ES" dirty="0" err="1">
                <a:solidFill>
                  <a:schemeClr val="tx2">
                    <a:lumMod val="50000"/>
                    <a:lumOff val="50000"/>
                  </a:schemeClr>
                </a:solidFill>
              </a:rPr>
              <a:t>Diffusion</a:t>
            </a:r>
            <a:r>
              <a:rPr lang="es-ES" dirty="0">
                <a:solidFill>
                  <a:schemeClr val="tx2">
                    <a:lumMod val="50000"/>
                    <a:lumOff val="50000"/>
                  </a:schemeClr>
                </a:solidFill>
              </a:rPr>
              <a:t> </a:t>
            </a:r>
            <a:r>
              <a:rPr lang="es-ES" dirty="0" err="1">
                <a:solidFill>
                  <a:schemeClr val="tx2">
                    <a:lumMod val="50000"/>
                    <a:lumOff val="50000"/>
                  </a:schemeClr>
                </a:solidFill>
              </a:rPr>
              <a:t>Models</a:t>
            </a:r>
            <a:endParaRPr lang="es-ES" dirty="0">
              <a:solidFill>
                <a:schemeClr val="tx2">
                  <a:lumMod val="50000"/>
                  <a:lumOff val="50000"/>
                </a:schemeClr>
              </a:solidFill>
            </a:endParaRPr>
          </a:p>
        </p:txBody>
      </p:sp>
      <p:pic>
        <p:nvPicPr>
          <p:cNvPr id="5" name="Imagen 4">
            <a:extLst>
              <a:ext uri="{FF2B5EF4-FFF2-40B4-BE49-F238E27FC236}">
                <a16:creationId xmlns:a16="http://schemas.microsoft.com/office/drawing/2014/main" id="{1CD5A255-77E9-80C2-F2EC-17D358B690DF}"/>
              </a:ext>
            </a:extLst>
          </p:cNvPr>
          <p:cNvPicPr>
            <a:picLocks noChangeAspect="1"/>
          </p:cNvPicPr>
          <p:nvPr/>
        </p:nvPicPr>
        <p:blipFill>
          <a:blip r:embed="rId3"/>
          <a:stretch>
            <a:fillRect/>
          </a:stretch>
        </p:blipFill>
        <p:spPr>
          <a:xfrm>
            <a:off x="1353666" y="1306441"/>
            <a:ext cx="9625971" cy="1916039"/>
          </a:xfrm>
          <a:prstGeom prst="rect">
            <a:avLst/>
          </a:prstGeom>
        </p:spPr>
      </p:pic>
      <p:sp>
        <p:nvSpPr>
          <p:cNvPr id="9" name="CuadroTexto 8">
            <a:extLst>
              <a:ext uri="{FF2B5EF4-FFF2-40B4-BE49-F238E27FC236}">
                <a16:creationId xmlns:a16="http://schemas.microsoft.com/office/drawing/2014/main" id="{7BFCF96A-4D7C-342F-3362-FDDD53E6FC22}"/>
              </a:ext>
            </a:extLst>
          </p:cNvPr>
          <p:cNvSpPr txBox="1"/>
          <p:nvPr/>
        </p:nvSpPr>
        <p:spPr>
          <a:xfrm>
            <a:off x="326501" y="6411598"/>
            <a:ext cx="11865499" cy="276999"/>
          </a:xfrm>
          <a:prstGeom prst="rect">
            <a:avLst/>
          </a:prstGeom>
          <a:noFill/>
        </p:spPr>
        <p:txBody>
          <a:bodyPr wrap="square">
            <a:spAutoFit/>
          </a:bodyPr>
          <a:lstStyle/>
          <a:p>
            <a:r>
              <a:rPr lang="es-ES" sz="1200" b="0" i="0" dirty="0" err="1">
                <a:solidFill>
                  <a:srgbClr val="333333"/>
                </a:solidFill>
                <a:effectLst/>
                <a:latin typeface="HelveticaNeue Regular"/>
              </a:rPr>
              <a:t>Image</a:t>
            </a:r>
            <a:r>
              <a:rPr lang="es-ES" sz="1200" b="0" i="0" dirty="0">
                <a:solidFill>
                  <a:srgbClr val="333333"/>
                </a:solidFill>
                <a:effectLst/>
                <a:latin typeface="HelveticaNeue Regular"/>
              </a:rPr>
              <a:t> </a:t>
            </a:r>
            <a:r>
              <a:rPr lang="es-ES" sz="1200" b="0" i="0" dirty="0" err="1">
                <a:solidFill>
                  <a:srgbClr val="333333"/>
                </a:solidFill>
                <a:effectLst/>
                <a:latin typeface="HelveticaNeue Regular"/>
              </a:rPr>
              <a:t>Credits</a:t>
            </a:r>
            <a:r>
              <a:rPr lang="es-ES" sz="1200" b="0" i="0" dirty="0">
                <a:solidFill>
                  <a:srgbClr val="333333"/>
                </a:solidFill>
                <a:effectLst/>
                <a:latin typeface="HelveticaNeue Regular"/>
              </a:rPr>
              <a:t>: https://arxiv.org/abs/2209.04747</a:t>
            </a:r>
            <a:endParaRPr lang="es-ES" sz="1200" dirty="0"/>
          </a:p>
        </p:txBody>
      </p:sp>
      <p:sp>
        <p:nvSpPr>
          <p:cNvPr id="14" name="Rectángulo 13">
            <a:extLst>
              <a:ext uri="{FF2B5EF4-FFF2-40B4-BE49-F238E27FC236}">
                <a16:creationId xmlns:a16="http://schemas.microsoft.com/office/drawing/2014/main" id="{F824AEC7-D469-FF94-2D94-ED66D5574274}"/>
              </a:ext>
            </a:extLst>
          </p:cNvPr>
          <p:cNvSpPr/>
          <p:nvPr/>
        </p:nvSpPr>
        <p:spPr>
          <a:xfrm>
            <a:off x="2210764" y="2876310"/>
            <a:ext cx="185195" cy="13839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z</a:t>
            </a:r>
          </a:p>
        </p:txBody>
      </p:sp>
      <p:sp>
        <p:nvSpPr>
          <p:cNvPr id="16" name="Rectángulo 15">
            <a:extLst>
              <a:ext uri="{FF2B5EF4-FFF2-40B4-BE49-F238E27FC236}">
                <a16:creationId xmlns:a16="http://schemas.microsoft.com/office/drawing/2014/main" id="{2D7DBDA3-90D2-A936-9205-FDBBDFDA1052}"/>
              </a:ext>
            </a:extLst>
          </p:cNvPr>
          <p:cNvSpPr/>
          <p:nvPr/>
        </p:nvSpPr>
        <p:spPr>
          <a:xfrm>
            <a:off x="4024132" y="2876309"/>
            <a:ext cx="185195" cy="13839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z</a:t>
            </a:r>
          </a:p>
        </p:txBody>
      </p:sp>
      <p:sp>
        <p:nvSpPr>
          <p:cNvPr id="17" name="Rectángulo 16">
            <a:extLst>
              <a:ext uri="{FF2B5EF4-FFF2-40B4-BE49-F238E27FC236}">
                <a16:creationId xmlns:a16="http://schemas.microsoft.com/office/drawing/2014/main" id="{16670317-B9A7-8D48-0DEB-E5FCCC556851}"/>
              </a:ext>
            </a:extLst>
          </p:cNvPr>
          <p:cNvSpPr/>
          <p:nvPr/>
        </p:nvSpPr>
        <p:spPr>
          <a:xfrm>
            <a:off x="6003402" y="2876308"/>
            <a:ext cx="185195" cy="13839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z</a:t>
            </a:r>
          </a:p>
        </p:txBody>
      </p:sp>
      <p:sp>
        <p:nvSpPr>
          <p:cNvPr id="18" name="Rectángulo 17">
            <a:extLst>
              <a:ext uri="{FF2B5EF4-FFF2-40B4-BE49-F238E27FC236}">
                <a16:creationId xmlns:a16="http://schemas.microsoft.com/office/drawing/2014/main" id="{115A0A99-5864-3CD6-0F93-A1E123AA0C91}"/>
              </a:ext>
            </a:extLst>
          </p:cNvPr>
          <p:cNvSpPr/>
          <p:nvPr/>
        </p:nvSpPr>
        <p:spPr>
          <a:xfrm>
            <a:off x="7890074" y="2876307"/>
            <a:ext cx="185195" cy="13839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z</a:t>
            </a:r>
          </a:p>
        </p:txBody>
      </p:sp>
      <p:sp>
        <p:nvSpPr>
          <p:cNvPr id="19" name="Rectángulo 18">
            <a:extLst>
              <a:ext uri="{FF2B5EF4-FFF2-40B4-BE49-F238E27FC236}">
                <a16:creationId xmlns:a16="http://schemas.microsoft.com/office/drawing/2014/main" id="{A0FAD5F5-3B00-02E2-71B8-4C2CF818E422}"/>
              </a:ext>
            </a:extLst>
          </p:cNvPr>
          <p:cNvSpPr/>
          <p:nvPr/>
        </p:nvSpPr>
        <p:spPr>
          <a:xfrm>
            <a:off x="9830763" y="2869565"/>
            <a:ext cx="185195" cy="13839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z</a:t>
            </a:r>
          </a:p>
        </p:txBody>
      </p:sp>
      <p:sp>
        <p:nvSpPr>
          <p:cNvPr id="20" name="CuadroTexto 19">
            <a:extLst>
              <a:ext uri="{FF2B5EF4-FFF2-40B4-BE49-F238E27FC236}">
                <a16:creationId xmlns:a16="http://schemas.microsoft.com/office/drawing/2014/main" id="{B7CB1501-BCA7-1456-6E87-3F149A575408}"/>
              </a:ext>
            </a:extLst>
          </p:cNvPr>
          <p:cNvSpPr txBox="1"/>
          <p:nvPr/>
        </p:nvSpPr>
        <p:spPr>
          <a:xfrm>
            <a:off x="1504708" y="3321938"/>
            <a:ext cx="9849091" cy="646331"/>
          </a:xfrm>
          <a:prstGeom prst="rect">
            <a:avLst/>
          </a:prstGeom>
          <a:noFill/>
        </p:spPr>
        <p:txBody>
          <a:bodyPr wrap="square" rtlCol="0">
            <a:spAutoFit/>
          </a:bodyPr>
          <a:lstStyle/>
          <a:p>
            <a:r>
              <a:rPr lang="es-ES" b="1" dirty="0"/>
              <a:t>Forward </a:t>
            </a:r>
            <a:r>
              <a:rPr lang="es-ES" b="1" dirty="0" err="1"/>
              <a:t>Process</a:t>
            </a:r>
            <a:r>
              <a:rPr lang="es-ES" b="1" dirty="0"/>
              <a:t>: </a:t>
            </a:r>
            <a:r>
              <a:rPr lang="en-US" dirty="0"/>
              <a:t>a Markov Chain where Gaussian noise is added in successive steps</a:t>
            </a:r>
          </a:p>
          <a:p>
            <a:r>
              <a:rPr lang="en-US" dirty="0"/>
              <a:t>to obtain a set of noisy samples.</a:t>
            </a:r>
            <a:endParaRPr lang="es-ES" b="1" dirty="0"/>
          </a:p>
        </p:txBody>
      </p:sp>
      <p:sp>
        <p:nvSpPr>
          <p:cNvPr id="6" name="CuadroTexto 5">
            <a:extLst>
              <a:ext uri="{FF2B5EF4-FFF2-40B4-BE49-F238E27FC236}">
                <a16:creationId xmlns:a16="http://schemas.microsoft.com/office/drawing/2014/main" id="{10C9A7C6-EA09-8A81-34A4-641C4DB480C5}"/>
              </a:ext>
            </a:extLst>
          </p:cNvPr>
          <p:cNvSpPr txBox="1"/>
          <p:nvPr/>
        </p:nvSpPr>
        <p:spPr>
          <a:xfrm>
            <a:off x="2210764" y="4266349"/>
            <a:ext cx="2391483" cy="369332"/>
          </a:xfrm>
          <a:prstGeom prst="rect">
            <a:avLst/>
          </a:prstGeom>
          <a:noFill/>
        </p:spPr>
        <p:txBody>
          <a:bodyPr wrap="square" rtlCol="0">
            <a:spAutoFit/>
          </a:bodyPr>
          <a:lstStyle/>
          <a:p>
            <a:r>
              <a:rPr lang="es-ES" dirty="0" err="1"/>
              <a:t>Process</a:t>
            </a:r>
            <a:r>
              <a:rPr lang="es-ES" dirty="0"/>
              <a:t> at </a:t>
            </a:r>
            <a:r>
              <a:rPr lang="es-ES" dirty="0" err="1"/>
              <a:t>timestep</a:t>
            </a:r>
            <a:r>
              <a:rPr lang="es-ES" dirty="0"/>
              <a:t> t</a:t>
            </a:r>
          </a:p>
        </p:txBody>
      </p:sp>
      <p:sp>
        <p:nvSpPr>
          <p:cNvPr id="7" name="CuadroTexto 6">
            <a:extLst>
              <a:ext uri="{FF2B5EF4-FFF2-40B4-BE49-F238E27FC236}">
                <a16:creationId xmlns:a16="http://schemas.microsoft.com/office/drawing/2014/main" id="{AD73DDA1-DF41-9F2A-D0B8-74F9124CB9FB}"/>
              </a:ext>
            </a:extLst>
          </p:cNvPr>
          <p:cNvSpPr txBox="1"/>
          <p:nvPr/>
        </p:nvSpPr>
        <p:spPr>
          <a:xfrm>
            <a:off x="2210764" y="5099089"/>
            <a:ext cx="2391483" cy="369332"/>
          </a:xfrm>
          <a:prstGeom prst="rect">
            <a:avLst/>
          </a:prstGeom>
          <a:noFill/>
        </p:spPr>
        <p:txBody>
          <a:bodyPr wrap="square" rtlCol="0">
            <a:spAutoFit/>
          </a:bodyPr>
          <a:lstStyle/>
          <a:p>
            <a:r>
              <a:rPr lang="es-ES" dirty="0" err="1"/>
              <a:t>Transitions</a:t>
            </a:r>
            <a:r>
              <a:rPr lang="es-ES" dirty="0"/>
              <a:t> (</a:t>
            </a:r>
            <a:r>
              <a:rPr lang="es-ES" dirty="0" err="1"/>
              <a:t>Markov</a:t>
            </a:r>
            <a:r>
              <a:rPr lang="es-ES" dirty="0"/>
              <a:t>)</a:t>
            </a:r>
          </a:p>
        </p:txBody>
      </p:sp>
      <p:pic>
        <p:nvPicPr>
          <p:cNvPr id="10" name="Imagen 9">
            <a:extLst>
              <a:ext uri="{FF2B5EF4-FFF2-40B4-BE49-F238E27FC236}">
                <a16:creationId xmlns:a16="http://schemas.microsoft.com/office/drawing/2014/main" id="{9A52D911-10A4-18F4-9597-8F33BA8240DD}"/>
              </a:ext>
            </a:extLst>
          </p:cNvPr>
          <p:cNvPicPr>
            <a:picLocks noChangeAspect="1"/>
          </p:cNvPicPr>
          <p:nvPr/>
        </p:nvPicPr>
        <p:blipFill>
          <a:blip r:embed="rId4"/>
          <a:stretch>
            <a:fillRect/>
          </a:stretch>
        </p:blipFill>
        <p:spPr>
          <a:xfrm>
            <a:off x="9183350" y="4896466"/>
            <a:ext cx="1616463" cy="357050"/>
          </a:xfrm>
          <a:prstGeom prst="rect">
            <a:avLst/>
          </a:prstGeom>
        </p:spPr>
      </p:pic>
      <p:pic>
        <p:nvPicPr>
          <p:cNvPr id="13" name="Imagen 12">
            <a:extLst>
              <a:ext uri="{FF2B5EF4-FFF2-40B4-BE49-F238E27FC236}">
                <a16:creationId xmlns:a16="http://schemas.microsoft.com/office/drawing/2014/main" id="{4AA35421-8D35-5123-933C-CC4F51C57906}"/>
              </a:ext>
            </a:extLst>
          </p:cNvPr>
          <p:cNvPicPr>
            <a:picLocks noChangeAspect="1"/>
          </p:cNvPicPr>
          <p:nvPr/>
        </p:nvPicPr>
        <p:blipFill>
          <a:blip r:embed="rId5"/>
          <a:stretch>
            <a:fillRect/>
          </a:stretch>
        </p:blipFill>
        <p:spPr>
          <a:xfrm>
            <a:off x="9183350" y="5276034"/>
            <a:ext cx="2170449" cy="417874"/>
          </a:xfrm>
          <a:prstGeom prst="rect">
            <a:avLst/>
          </a:prstGeom>
        </p:spPr>
      </p:pic>
      <p:sp>
        <p:nvSpPr>
          <p:cNvPr id="15" name="Abrir llave 14">
            <a:extLst>
              <a:ext uri="{FF2B5EF4-FFF2-40B4-BE49-F238E27FC236}">
                <a16:creationId xmlns:a16="http://schemas.microsoft.com/office/drawing/2014/main" id="{1DDC05E3-7CD9-DE37-5D6E-F158A9589ABF}"/>
              </a:ext>
            </a:extLst>
          </p:cNvPr>
          <p:cNvSpPr/>
          <p:nvPr/>
        </p:nvSpPr>
        <p:spPr>
          <a:xfrm>
            <a:off x="8675557" y="4934794"/>
            <a:ext cx="334746" cy="78749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pic>
        <p:nvPicPr>
          <p:cNvPr id="22" name="Imagen 21">
            <a:extLst>
              <a:ext uri="{FF2B5EF4-FFF2-40B4-BE49-F238E27FC236}">
                <a16:creationId xmlns:a16="http://schemas.microsoft.com/office/drawing/2014/main" id="{A8C7C213-6143-6DEC-4D59-6D68CB938F91}"/>
              </a:ext>
            </a:extLst>
          </p:cNvPr>
          <p:cNvPicPr>
            <a:picLocks noChangeAspect="1"/>
          </p:cNvPicPr>
          <p:nvPr/>
        </p:nvPicPr>
        <p:blipFill>
          <a:blip r:embed="rId6"/>
          <a:stretch>
            <a:fillRect/>
          </a:stretch>
        </p:blipFill>
        <p:spPr>
          <a:xfrm>
            <a:off x="4529008" y="4130912"/>
            <a:ext cx="4009642" cy="504770"/>
          </a:xfrm>
          <a:prstGeom prst="rect">
            <a:avLst/>
          </a:prstGeom>
        </p:spPr>
      </p:pic>
      <p:pic>
        <p:nvPicPr>
          <p:cNvPr id="24" name="Imagen 23">
            <a:extLst>
              <a:ext uri="{FF2B5EF4-FFF2-40B4-BE49-F238E27FC236}">
                <a16:creationId xmlns:a16="http://schemas.microsoft.com/office/drawing/2014/main" id="{5C2A3E77-A3B4-FD12-F07B-06592A3ED4F2}"/>
              </a:ext>
            </a:extLst>
          </p:cNvPr>
          <p:cNvPicPr>
            <a:picLocks noChangeAspect="1"/>
          </p:cNvPicPr>
          <p:nvPr/>
        </p:nvPicPr>
        <p:blipFill>
          <a:blip r:embed="rId7"/>
          <a:stretch>
            <a:fillRect/>
          </a:stretch>
        </p:blipFill>
        <p:spPr>
          <a:xfrm>
            <a:off x="4535182" y="5018870"/>
            <a:ext cx="4053851" cy="504770"/>
          </a:xfrm>
          <a:prstGeom prst="rect">
            <a:avLst/>
          </a:prstGeom>
        </p:spPr>
      </p:pic>
    </p:spTree>
    <p:extLst>
      <p:ext uri="{BB962C8B-B14F-4D97-AF65-F5344CB8AC3E}">
        <p14:creationId xmlns:p14="http://schemas.microsoft.com/office/powerpoint/2010/main" val="1668322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7511F4E5-D176-7715-AB85-1EC6BC69E97E}"/>
              </a:ext>
            </a:extLst>
          </p:cNvPr>
          <p:cNvPicPr>
            <a:picLocks noChangeAspect="1"/>
          </p:cNvPicPr>
          <p:nvPr/>
        </p:nvPicPr>
        <p:blipFill>
          <a:blip r:embed="rId3"/>
          <a:stretch>
            <a:fillRect/>
          </a:stretch>
        </p:blipFill>
        <p:spPr>
          <a:xfrm>
            <a:off x="2598851" y="5234510"/>
            <a:ext cx="4638757" cy="392630"/>
          </a:xfrm>
          <a:prstGeom prst="rect">
            <a:avLst/>
          </a:prstGeom>
        </p:spPr>
      </p:pic>
      <p:sp>
        <p:nvSpPr>
          <p:cNvPr id="2" name="Título 1">
            <a:extLst>
              <a:ext uri="{FF2B5EF4-FFF2-40B4-BE49-F238E27FC236}">
                <a16:creationId xmlns:a16="http://schemas.microsoft.com/office/drawing/2014/main" id="{79E37D34-8A28-AC07-2444-043C2C143A55}"/>
              </a:ext>
            </a:extLst>
          </p:cNvPr>
          <p:cNvSpPr>
            <a:spLocks noGrp="1"/>
          </p:cNvSpPr>
          <p:nvPr>
            <p:ph type="title"/>
          </p:nvPr>
        </p:nvSpPr>
        <p:spPr/>
        <p:txBody>
          <a:bodyPr/>
          <a:lstStyle/>
          <a:p>
            <a:r>
              <a:rPr lang="es-ES" dirty="0" err="1">
                <a:solidFill>
                  <a:schemeClr val="tx2">
                    <a:lumMod val="50000"/>
                    <a:lumOff val="50000"/>
                  </a:schemeClr>
                </a:solidFill>
              </a:rPr>
              <a:t>Diffusion</a:t>
            </a:r>
            <a:r>
              <a:rPr lang="es-ES" dirty="0">
                <a:solidFill>
                  <a:schemeClr val="tx2">
                    <a:lumMod val="50000"/>
                    <a:lumOff val="50000"/>
                  </a:schemeClr>
                </a:solidFill>
              </a:rPr>
              <a:t> </a:t>
            </a:r>
            <a:r>
              <a:rPr lang="es-ES" dirty="0" err="1">
                <a:solidFill>
                  <a:schemeClr val="tx2">
                    <a:lumMod val="50000"/>
                    <a:lumOff val="50000"/>
                  </a:schemeClr>
                </a:solidFill>
              </a:rPr>
              <a:t>Models</a:t>
            </a:r>
            <a:endParaRPr lang="es-ES" dirty="0">
              <a:solidFill>
                <a:schemeClr val="tx2">
                  <a:lumMod val="50000"/>
                  <a:lumOff val="50000"/>
                </a:schemeClr>
              </a:solidFill>
            </a:endParaRPr>
          </a:p>
        </p:txBody>
      </p:sp>
      <p:pic>
        <p:nvPicPr>
          <p:cNvPr id="5" name="Imagen 4">
            <a:extLst>
              <a:ext uri="{FF2B5EF4-FFF2-40B4-BE49-F238E27FC236}">
                <a16:creationId xmlns:a16="http://schemas.microsoft.com/office/drawing/2014/main" id="{1CD5A255-77E9-80C2-F2EC-17D358B690DF}"/>
              </a:ext>
            </a:extLst>
          </p:cNvPr>
          <p:cNvPicPr>
            <a:picLocks noChangeAspect="1"/>
          </p:cNvPicPr>
          <p:nvPr/>
        </p:nvPicPr>
        <p:blipFill>
          <a:blip r:embed="rId4"/>
          <a:stretch>
            <a:fillRect/>
          </a:stretch>
        </p:blipFill>
        <p:spPr>
          <a:xfrm>
            <a:off x="1353666" y="1306441"/>
            <a:ext cx="9625971" cy="1916039"/>
          </a:xfrm>
          <a:prstGeom prst="rect">
            <a:avLst/>
          </a:prstGeom>
        </p:spPr>
      </p:pic>
      <p:sp>
        <p:nvSpPr>
          <p:cNvPr id="9" name="CuadroTexto 8">
            <a:extLst>
              <a:ext uri="{FF2B5EF4-FFF2-40B4-BE49-F238E27FC236}">
                <a16:creationId xmlns:a16="http://schemas.microsoft.com/office/drawing/2014/main" id="{7BFCF96A-4D7C-342F-3362-FDDD53E6FC22}"/>
              </a:ext>
            </a:extLst>
          </p:cNvPr>
          <p:cNvSpPr txBox="1"/>
          <p:nvPr/>
        </p:nvSpPr>
        <p:spPr>
          <a:xfrm>
            <a:off x="326501" y="6411598"/>
            <a:ext cx="11865499" cy="276999"/>
          </a:xfrm>
          <a:prstGeom prst="rect">
            <a:avLst/>
          </a:prstGeom>
          <a:noFill/>
        </p:spPr>
        <p:txBody>
          <a:bodyPr wrap="square">
            <a:spAutoFit/>
          </a:bodyPr>
          <a:lstStyle/>
          <a:p>
            <a:r>
              <a:rPr lang="es-ES" sz="1200" b="0" i="0" dirty="0" err="1">
                <a:solidFill>
                  <a:srgbClr val="333333"/>
                </a:solidFill>
                <a:effectLst/>
                <a:latin typeface="HelveticaNeue Regular"/>
              </a:rPr>
              <a:t>Image</a:t>
            </a:r>
            <a:r>
              <a:rPr lang="es-ES" sz="1200" b="0" i="0" dirty="0">
                <a:solidFill>
                  <a:srgbClr val="333333"/>
                </a:solidFill>
                <a:effectLst/>
                <a:latin typeface="HelveticaNeue Regular"/>
              </a:rPr>
              <a:t> </a:t>
            </a:r>
            <a:r>
              <a:rPr lang="es-ES" sz="1200" b="0" i="0" dirty="0" err="1">
                <a:solidFill>
                  <a:srgbClr val="333333"/>
                </a:solidFill>
                <a:effectLst/>
                <a:latin typeface="HelveticaNeue Regular"/>
              </a:rPr>
              <a:t>Credits</a:t>
            </a:r>
            <a:r>
              <a:rPr lang="es-ES" sz="1200" b="0" i="0" dirty="0">
                <a:solidFill>
                  <a:srgbClr val="333333"/>
                </a:solidFill>
                <a:effectLst/>
                <a:latin typeface="HelveticaNeue Regular"/>
              </a:rPr>
              <a:t>: https://arxiv.org/abs/2209.04747</a:t>
            </a:r>
            <a:endParaRPr lang="es-ES" sz="1200" dirty="0"/>
          </a:p>
        </p:txBody>
      </p:sp>
      <p:pic>
        <p:nvPicPr>
          <p:cNvPr id="11" name="Imagen 10">
            <a:extLst>
              <a:ext uri="{FF2B5EF4-FFF2-40B4-BE49-F238E27FC236}">
                <a16:creationId xmlns:a16="http://schemas.microsoft.com/office/drawing/2014/main" id="{2B5412AC-ADD7-C5D6-6CFA-BC97F76F195C}"/>
              </a:ext>
            </a:extLst>
          </p:cNvPr>
          <p:cNvPicPr>
            <a:picLocks noChangeAspect="1"/>
          </p:cNvPicPr>
          <p:nvPr/>
        </p:nvPicPr>
        <p:blipFill rotWithShape="1">
          <a:blip r:embed="rId5"/>
          <a:srcRect r="34171" b="377"/>
          <a:stretch/>
        </p:blipFill>
        <p:spPr>
          <a:xfrm>
            <a:off x="4116729" y="3842311"/>
            <a:ext cx="3478192" cy="623665"/>
          </a:xfrm>
          <a:prstGeom prst="rect">
            <a:avLst/>
          </a:prstGeom>
        </p:spPr>
      </p:pic>
      <p:sp>
        <p:nvSpPr>
          <p:cNvPr id="14" name="Rectángulo 13">
            <a:extLst>
              <a:ext uri="{FF2B5EF4-FFF2-40B4-BE49-F238E27FC236}">
                <a16:creationId xmlns:a16="http://schemas.microsoft.com/office/drawing/2014/main" id="{F824AEC7-D469-FF94-2D94-ED66D5574274}"/>
              </a:ext>
            </a:extLst>
          </p:cNvPr>
          <p:cNvSpPr/>
          <p:nvPr/>
        </p:nvSpPr>
        <p:spPr>
          <a:xfrm>
            <a:off x="2210764" y="2876310"/>
            <a:ext cx="185195" cy="13839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z</a:t>
            </a:r>
          </a:p>
        </p:txBody>
      </p:sp>
      <p:sp>
        <p:nvSpPr>
          <p:cNvPr id="16" name="Rectángulo 15">
            <a:extLst>
              <a:ext uri="{FF2B5EF4-FFF2-40B4-BE49-F238E27FC236}">
                <a16:creationId xmlns:a16="http://schemas.microsoft.com/office/drawing/2014/main" id="{2D7DBDA3-90D2-A936-9205-FDBBDFDA1052}"/>
              </a:ext>
            </a:extLst>
          </p:cNvPr>
          <p:cNvSpPr/>
          <p:nvPr/>
        </p:nvSpPr>
        <p:spPr>
          <a:xfrm>
            <a:off x="4024132" y="2876309"/>
            <a:ext cx="185195" cy="13839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z</a:t>
            </a:r>
          </a:p>
        </p:txBody>
      </p:sp>
      <p:sp>
        <p:nvSpPr>
          <p:cNvPr id="17" name="Rectángulo 16">
            <a:extLst>
              <a:ext uri="{FF2B5EF4-FFF2-40B4-BE49-F238E27FC236}">
                <a16:creationId xmlns:a16="http://schemas.microsoft.com/office/drawing/2014/main" id="{16670317-B9A7-8D48-0DEB-E5FCCC556851}"/>
              </a:ext>
            </a:extLst>
          </p:cNvPr>
          <p:cNvSpPr/>
          <p:nvPr/>
        </p:nvSpPr>
        <p:spPr>
          <a:xfrm>
            <a:off x="6003402" y="2876308"/>
            <a:ext cx="185195" cy="13839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z</a:t>
            </a:r>
          </a:p>
        </p:txBody>
      </p:sp>
      <p:sp>
        <p:nvSpPr>
          <p:cNvPr id="18" name="Rectángulo 17">
            <a:extLst>
              <a:ext uri="{FF2B5EF4-FFF2-40B4-BE49-F238E27FC236}">
                <a16:creationId xmlns:a16="http://schemas.microsoft.com/office/drawing/2014/main" id="{115A0A99-5864-3CD6-0F93-A1E123AA0C91}"/>
              </a:ext>
            </a:extLst>
          </p:cNvPr>
          <p:cNvSpPr/>
          <p:nvPr/>
        </p:nvSpPr>
        <p:spPr>
          <a:xfrm>
            <a:off x="7890074" y="2876307"/>
            <a:ext cx="185195" cy="13839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z</a:t>
            </a:r>
          </a:p>
        </p:txBody>
      </p:sp>
      <p:sp>
        <p:nvSpPr>
          <p:cNvPr id="19" name="Rectángulo 18">
            <a:extLst>
              <a:ext uri="{FF2B5EF4-FFF2-40B4-BE49-F238E27FC236}">
                <a16:creationId xmlns:a16="http://schemas.microsoft.com/office/drawing/2014/main" id="{A0FAD5F5-3B00-02E2-71B8-4C2CF818E422}"/>
              </a:ext>
            </a:extLst>
          </p:cNvPr>
          <p:cNvSpPr/>
          <p:nvPr/>
        </p:nvSpPr>
        <p:spPr>
          <a:xfrm>
            <a:off x="9830763" y="2869565"/>
            <a:ext cx="185195" cy="13839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z</a:t>
            </a:r>
          </a:p>
        </p:txBody>
      </p:sp>
      <p:sp>
        <p:nvSpPr>
          <p:cNvPr id="20" name="CuadroTexto 19">
            <a:extLst>
              <a:ext uri="{FF2B5EF4-FFF2-40B4-BE49-F238E27FC236}">
                <a16:creationId xmlns:a16="http://schemas.microsoft.com/office/drawing/2014/main" id="{B7CB1501-BCA7-1456-6E87-3F149A575408}"/>
              </a:ext>
            </a:extLst>
          </p:cNvPr>
          <p:cNvSpPr txBox="1"/>
          <p:nvPr/>
        </p:nvSpPr>
        <p:spPr>
          <a:xfrm>
            <a:off x="1504708" y="3321938"/>
            <a:ext cx="9849091" cy="646331"/>
          </a:xfrm>
          <a:prstGeom prst="rect">
            <a:avLst/>
          </a:prstGeom>
          <a:noFill/>
        </p:spPr>
        <p:txBody>
          <a:bodyPr wrap="square" rtlCol="0">
            <a:spAutoFit/>
          </a:bodyPr>
          <a:lstStyle/>
          <a:p>
            <a:r>
              <a:rPr lang="es-ES" b="1" dirty="0"/>
              <a:t>Forward </a:t>
            </a:r>
            <a:r>
              <a:rPr lang="es-ES" b="1" dirty="0" err="1"/>
              <a:t>Process</a:t>
            </a:r>
            <a:r>
              <a:rPr lang="es-ES" b="1" dirty="0"/>
              <a:t>: </a:t>
            </a:r>
            <a:r>
              <a:rPr lang="en-US" dirty="0"/>
              <a:t>a Markov Chain where Gaussian noise is added in successive steps</a:t>
            </a:r>
          </a:p>
          <a:p>
            <a:r>
              <a:rPr lang="en-US" dirty="0"/>
              <a:t>to obtain a set of noisy samples.</a:t>
            </a:r>
            <a:endParaRPr lang="es-ES" b="1" dirty="0"/>
          </a:p>
        </p:txBody>
      </p:sp>
      <p:sp>
        <p:nvSpPr>
          <p:cNvPr id="24" name="CuadroTexto 23">
            <a:extLst>
              <a:ext uri="{FF2B5EF4-FFF2-40B4-BE49-F238E27FC236}">
                <a16:creationId xmlns:a16="http://schemas.microsoft.com/office/drawing/2014/main" id="{1FBF63DC-7455-91DF-0459-BC83C5CAA32A}"/>
              </a:ext>
            </a:extLst>
          </p:cNvPr>
          <p:cNvSpPr txBox="1"/>
          <p:nvPr/>
        </p:nvSpPr>
        <p:spPr>
          <a:xfrm>
            <a:off x="1547149" y="4521241"/>
            <a:ext cx="9849091" cy="369332"/>
          </a:xfrm>
          <a:prstGeom prst="rect">
            <a:avLst/>
          </a:prstGeom>
          <a:noFill/>
        </p:spPr>
        <p:txBody>
          <a:bodyPr wrap="square" rtlCol="0">
            <a:spAutoFit/>
          </a:bodyPr>
          <a:lstStyle/>
          <a:p>
            <a:r>
              <a:rPr lang="es-ES" b="1" dirty="0"/>
              <a:t>Reverse </a:t>
            </a:r>
            <a:r>
              <a:rPr lang="es-ES" b="1" dirty="0" err="1"/>
              <a:t>Process</a:t>
            </a:r>
            <a:r>
              <a:rPr lang="es-ES" b="1" dirty="0"/>
              <a:t>:  </a:t>
            </a:r>
            <a:r>
              <a:rPr lang="es-ES" dirty="0" err="1"/>
              <a:t>Conditioned</a:t>
            </a:r>
            <a:r>
              <a:rPr lang="es-ES" dirty="0"/>
              <a:t> </a:t>
            </a:r>
            <a:r>
              <a:rPr lang="es-ES" dirty="0" err="1"/>
              <a:t>on</a:t>
            </a:r>
            <a:r>
              <a:rPr lang="es-ES" dirty="0"/>
              <a:t> a single data </a:t>
            </a:r>
            <a:r>
              <a:rPr lang="es-ES" dirty="0" err="1"/>
              <a:t>point</a:t>
            </a:r>
            <a:r>
              <a:rPr lang="es-ES" dirty="0"/>
              <a:t> x    ,</a:t>
            </a:r>
          </a:p>
        </p:txBody>
      </p:sp>
      <p:pic>
        <p:nvPicPr>
          <p:cNvPr id="44" name="Imagen 43">
            <a:extLst>
              <a:ext uri="{FF2B5EF4-FFF2-40B4-BE49-F238E27FC236}">
                <a16:creationId xmlns:a16="http://schemas.microsoft.com/office/drawing/2014/main" id="{BAC35628-B20E-3C35-8B17-08DB2319223F}"/>
              </a:ext>
            </a:extLst>
          </p:cNvPr>
          <p:cNvPicPr>
            <a:picLocks noChangeAspect="1"/>
          </p:cNvPicPr>
          <p:nvPr/>
        </p:nvPicPr>
        <p:blipFill>
          <a:blip r:embed="rId6"/>
          <a:stretch>
            <a:fillRect/>
          </a:stretch>
        </p:blipFill>
        <p:spPr>
          <a:xfrm>
            <a:off x="6908078" y="4563378"/>
            <a:ext cx="258582" cy="278996"/>
          </a:xfrm>
          <a:prstGeom prst="rect">
            <a:avLst/>
          </a:prstGeom>
        </p:spPr>
      </p:pic>
      <p:sp>
        <p:nvSpPr>
          <p:cNvPr id="6" name="Abrir llave 5">
            <a:extLst>
              <a:ext uri="{FF2B5EF4-FFF2-40B4-BE49-F238E27FC236}">
                <a16:creationId xmlns:a16="http://schemas.microsoft.com/office/drawing/2014/main" id="{CE5346B1-B61E-65D9-612F-5C91DB204236}"/>
              </a:ext>
            </a:extLst>
          </p:cNvPr>
          <p:cNvSpPr/>
          <p:nvPr/>
        </p:nvSpPr>
        <p:spPr>
          <a:xfrm>
            <a:off x="7463651" y="4972933"/>
            <a:ext cx="257205" cy="97607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pic>
        <p:nvPicPr>
          <p:cNvPr id="13" name="Imagen 12">
            <a:extLst>
              <a:ext uri="{FF2B5EF4-FFF2-40B4-BE49-F238E27FC236}">
                <a16:creationId xmlns:a16="http://schemas.microsoft.com/office/drawing/2014/main" id="{B9041EB3-1C22-84CB-FBE1-B19940851F81}"/>
              </a:ext>
            </a:extLst>
          </p:cNvPr>
          <p:cNvPicPr>
            <a:picLocks noChangeAspect="1"/>
          </p:cNvPicPr>
          <p:nvPr/>
        </p:nvPicPr>
        <p:blipFill>
          <a:blip r:embed="rId7"/>
          <a:stretch>
            <a:fillRect/>
          </a:stretch>
        </p:blipFill>
        <p:spPr>
          <a:xfrm>
            <a:off x="7890074" y="4777540"/>
            <a:ext cx="3367449" cy="605962"/>
          </a:xfrm>
          <a:prstGeom prst="rect">
            <a:avLst/>
          </a:prstGeom>
        </p:spPr>
      </p:pic>
      <p:pic>
        <p:nvPicPr>
          <p:cNvPr id="21" name="Imagen 20">
            <a:extLst>
              <a:ext uri="{FF2B5EF4-FFF2-40B4-BE49-F238E27FC236}">
                <a16:creationId xmlns:a16="http://schemas.microsoft.com/office/drawing/2014/main" id="{9D1A9CE7-3B88-367B-343D-99E9062BD47F}"/>
              </a:ext>
            </a:extLst>
          </p:cNvPr>
          <p:cNvPicPr>
            <a:picLocks noChangeAspect="1"/>
          </p:cNvPicPr>
          <p:nvPr/>
        </p:nvPicPr>
        <p:blipFill rotWithShape="1">
          <a:blip r:embed="rId8"/>
          <a:srcRect t="9287"/>
          <a:stretch/>
        </p:blipFill>
        <p:spPr>
          <a:xfrm>
            <a:off x="7854231" y="5455404"/>
            <a:ext cx="1930397" cy="600002"/>
          </a:xfrm>
          <a:prstGeom prst="rect">
            <a:avLst/>
          </a:prstGeom>
        </p:spPr>
      </p:pic>
      <p:pic>
        <p:nvPicPr>
          <p:cNvPr id="22" name="Imagen 21">
            <a:extLst>
              <a:ext uri="{FF2B5EF4-FFF2-40B4-BE49-F238E27FC236}">
                <a16:creationId xmlns:a16="http://schemas.microsoft.com/office/drawing/2014/main" id="{F31CE274-55AB-D38B-751B-8C1EFB0ED934}"/>
              </a:ext>
            </a:extLst>
          </p:cNvPr>
          <p:cNvPicPr>
            <a:picLocks noChangeAspect="1"/>
          </p:cNvPicPr>
          <p:nvPr/>
        </p:nvPicPr>
        <p:blipFill>
          <a:blip r:embed="rId9"/>
          <a:stretch>
            <a:fillRect/>
          </a:stretch>
        </p:blipFill>
        <p:spPr>
          <a:xfrm>
            <a:off x="8205936" y="3777309"/>
            <a:ext cx="1616463" cy="357050"/>
          </a:xfrm>
          <a:prstGeom prst="rect">
            <a:avLst/>
          </a:prstGeom>
        </p:spPr>
      </p:pic>
      <p:pic>
        <p:nvPicPr>
          <p:cNvPr id="23" name="Imagen 22">
            <a:extLst>
              <a:ext uri="{FF2B5EF4-FFF2-40B4-BE49-F238E27FC236}">
                <a16:creationId xmlns:a16="http://schemas.microsoft.com/office/drawing/2014/main" id="{6622B7C3-AA6D-DF6F-6B69-7F03922EF678}"/>
              </a:ext>
            </a:extLst>
          </p:cNvPr>
          <p:cNvPicPr>
            <a:picLocks noChangeAspect="1"/>
          </p:cNvPicPr>
          <p:nvPr/>
        </p:nvPicPr>
        <p:blipFill>
          <a:blip r:embed="rId10"/>
          <a:stretch>
            <a:fillRect/>
          </a:stretch>
        </p:blipFill>
        <p:spPr>
          <a:xfrm>
            <a:off x="8205936" y="4156877"/>
            <a:ext cx="2170449" cy="417874"/>
          </a:xfrm>
          <a:prstGeom prst="rect">
            <a:avLst/>
          </a:prstGeom>
        </p:spPr>
      </p:pic>
      <p:sp>
        <p:nvSpPr>
          <p:cNvPr id="25" name="Abrir llave 24">
            <a:extLst>
              <a:ext uri="{FF2B5EF4-FFF2-40B4-BE49-F238E27FC236}">
                <a16:creationId xmlns:a16="http://schemas.microsoft.com/office/drawing/2014/main" id="{B17C7838-A349-3C15-12EF-AA17181E29F1}"/>
              </a:ext>
            </a:extLst>
          </p:cNvPr>
          <p:cNvSpPr/>
          <p:nvPr/>
        </p:nvSpPr>
        <p:spPr>
          <a:xfrm>
            <a:off x="7698143" y="3815637"/>
            <a:ext cx="334746" cy="78749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730076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23E7801-1C4E-5834-D8B2-1D2718922805}"/>
              </a:ext>
            </a:extLst>
          </p:cNvPr>
          <p:cNvSpPr>
            <a:spLocks noGrp="1"/>
          </p:cNvSpPr>
          <p:nvPr>
            <p:ph idx="1"/>
          </p:nvPr>
        </p:nvSpPr>
        <p:spPr/>
        <p:txBody>
          <a:bodyPr>
            <a:normAutofit/>
          </a:bodyPr>
          <a:lstStyle/>
          <a:p>
            <a:r>
              <a:rPr lang="es-ES" dirty="0" err="1"/>
              <a:t>Experiments</a:t>
            </a:r>
            <a:r>
              <a:rPr lang="es-ES" dirty="0"/>
              <a:t> </a:t>
            </a:r>
            <a:r>
              <a:rPr lang="es-ES" dirty="0" err="1"/>
              <a:t>have</a:t>
            </a:r>
            <a:r>
              <a:rPr lang="es-ES" dirty="0"/>
              <a:t> </a:t>
            </a:r>
            <a:r>
              <a:rPr lang="es-ES" dirty="0" err="1"/>
              <a:t>been</a:t>
            </a:r>
            <a:r>
              <a:rPr lang="es-ES" dirty="0"/>
              <a:t> </a:t>
            </a:r>
            <a:r>
              <a:rPr lang="es-ES" dirty="0" err="1"/>
              <a:t>performed</a:t>
            </a:r>
            <a:r>
              <a:rPr lang="es-ES" dirty="0"/>
              <a:t> </a:t>
            </a:r>
            <a:r>
              <a:rPr lang="es-ES" dirty="0" err="1"/>
              <a:t>on</a:t>
            </a:r>
            <a:r>
              <a:rPr lang="es-ES" dirty="0"/>
              <a:t> </a:t>
            </a:r>
            <a:r>
              <a:rPr lang="es-ES" dirty="0" err="1"/>
              <a:t>ImageNet</a:t>
            </a:r>
            <a:endParaRPr lang="es-ES" dirty="0"/>
          </a:p>
          <a:p>
            <a:r>
              <a:rPr lang="es-ES" dirty="0" err="1"/>
              <a:t>The</a:t>
            </a:r>
            <a:r>
              <a:rPr lang="es-ES" dirty="0"/>
              <a:t> </a:t>
            </a:r>
            <a:r>
              <a:rPr lang="es-ES" dirty="0" err="1"/>
              <a:t>evaluation</a:t>
            </a:r>
            <a:r>
              <a:rPr lang="es-ES" dirty="0"/>
              <a:t> </a:t>
            </a:r>
            <a:r>
              <a:rPr lang="es-ES" dirty="0" err="1"/>
              <a:t>metric</a:t>
            </a:r>
            <a:r>
              <a:rPr lang="es-ES" dirty="0"/>
              <a:t> is  </a:t>
            </a:r>
            <a:r>
              <a:rPr lang="es-ES" dirty="0" err="1"/>
              <a:t>Fréchet</a:t>
            </a:r>
            <a:r>
              <a:rPr lang="es-ES" dirty="0"/>
              <a:t> </a:t>
            </a:r>
            <a:r>
              <a:rPr lang="es-ES" dirty="0" err="1"/>
              <a:t>inception</a:t>
            </a:r>
            <a:r>
              <a:rPr lang="es-ES" dirty="0"/>
              <a:t> </a:t>
            </a:r>
            <a:r>
              <a:rPr lang="es-ES" dirty="0" err="1"/>
              <a:t>distance</a:t>
            </a:r>
            <a:r>
              <a:rPr lang="es-ES" dirty="0"/>
              <a:t> (FID)</a:t>
            </a:r>
          </a:p>
          <a:p>
            <a:endParaRPr lang="es-ES" dirty="0"/>
          </a:p>
          <a:p>
            <a:endParaRPr lang="es-ES" dirty="0"/>
          </a:p>
          <a:p>
            <a:endParaRPr lang="es-ES" dirty="0"/>
          </a:p>
          <a:p>
            <a:endParaRPr lang="es-ES" dirty="0"/>
          </a:p>
          <a:p>
            <a:endParaRPr lang="es-ES" dirty="0"/>
          </a:p>
          <a:p>
            <a:pPr marL="0" indent="0">
              <a:buNone/>
            </a:pPr>
            <a:endParaRPr lang="es-ES" dirty="0"/>
          </a:p>
          <a:p>
            <a:endParaRPr lang="es-ES" dirty="0"/>
          </a:p>
        </p:txBody>
      </p:sp>
      <p:sp>
        <p:nvSpPr>
          <p:cNvPr id="4" name="Título 1">
            <a:extLst>
              <a:ext uri="{FF2B5EF4-FFF2-40B4-BE49-F238E27FC236}">
                <a16:creationId xmlns:a16="http://schemas.microsoft.com/office/drawing/2014/main" id="{E2495B1D-8676-A8DE-FF5F-A4D7E9C23197}"/>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dirty="0" err="1">
                <a:solidFill>
                  <a:schemeClr val="tx2">
                    <a:lumMod val="50000"/>
                    <a:lumOff val="50000"/>
                  </a:schemeClr>
                </a:solidFill>
              </a:rPr>
              <a:t>Experiments</a:t>
            </a:r>
            <a:r>
              <a:rPr lang="es-ES" dirty="0">
                <a:solidFill>
                  <a:schemeClr val="tx2">
                    <a:lumMod val="50000"/>
                    <a:lumOff val="50000"/>
                  </a:schemeClr>
                </a:solidFill>
              </a:rPr>
              <a:t>: </a:t>
            </a:r>
            <a:r>
              <a:rPr lang="es-ES" dirty="0" err="1">
                <a:solidFill>
                  <a:schemeClr val="tx2">
                    <a:lumMod val="50000"/>
                    <a:lumOff val="50000"/>
                  </a:schemeClr>
                </a:solidFill>
              </a:rPr>
              <a:t>Setup</a:t>
            </a:r>
            <a:endParaRPr lang="es-ES" dirty="0"/>
          </a:p>
        </p:txBody>
      </p:sp>
      <p:pic>
        <p:nvPicPr>
          <p:cNvPr id="7" name="Imagen 6">
            <a:extLst>
              <a:ext uri="{FF2B5EF4-FFF2-40B4-BE49-F238E27FC236}">
                <a16:creationId xmlns:a16="http://schemas.microsoft.com/office/drawing/2014/main" id="{BD48B680-D33B-A676-DDBF-F92D8E958E9D}"/>
              </a:ext>
            </a:extLst>
          </p:cNvPr>
          <p:cNvPicPr>
            <a:picLocks noChangeAspect="1"/>
          </p:cNvPicPr>
          <p:nvPr/>
        </p:nvPicPr>
        <p:blipFill>
          <a:blip r:embed="rId3"/>
          <a:stretch>
            <a:fillRect/>
          </a:stretch>
        </p:blipFill>
        <p:spPr>
          <a:xfrm>
            <a:off x="951530" y="3151188"/>
            <a:ext cx="6626792" cy="2184884"/>
          </a:xfrm>
          <a:prstGeom prst="rect">
            <a:avLst/>
          </a:prstGeom>
        </p:spPr>
      </p:pic>
      <p:pic>
        <p:nvPicPr>
          <p:cNvPr id="11" name="Imagen 10">
            <a:extLst>
              <a:ext uri="{FF2B5EF4-FFF2-40B4-BE49-F238E27FC236}">
                <a16:creationId xmlns:a16="http://schemas.microsoft.com/office/drawing/2014/main" id="{06336240-DDD7-2198-454E-A461AFD6277F}"/>
              </a:ext>
            </a:extLst>
          </p:cNvPr>
          <p:cNvPicPr>
            <a:picLocks noChangeAspect="1"/>
          </p:cNvPicPr>
          <p:nvPr/>
        </p:nvPicPr>
        <p:blipFill rotWithShape="1">
          <a:blip r:embed="rId4"/>
          <a:srcRect r="33818"/>
          <a:stretch/>
        </p:blipFill>
        <p:spPr>
          <a:xfrm>
            <a:off x="7696465" y="3135629"/>
            <a:ext cx="403621" cy="635069"/>
          </a:xfrm>
          <a:prstGeom prst="rect">
            <a:avLst/>
          </a:prstGeom>
        </p:spPr>
      </p:pic>
      <p:pic>
        <p:nvPicPr>
          <p:cNvPr id="13" name="Imagen 12">
            <a:extLst>
              <a:ext uri="{FF2B5EF4-FFF2-40B4-BE49-F238E27FC236}">
                <a16:creationId xmlns:a16="http://schemas.microsoft.com/office/drawing/2014/main" id="{571C08AF-5286-621F-D4C5-C9596138B8AF}"/>
              </a:ext>
            </a:extLst>
          </p:cNvPr>
          <p:cNvPicPr>
            <a:picLocks noChangeAspect="1"/>
          </p:cNvPicPr>
          <p:nvPr/>
        </p:nvPicPr>
        <p:blipFill>
          <a:blip r:embed="rId5"/>
          <a:stretch>
            <a:fillRect/>
          </a:stretch>
        </p:blipFill>
        <p:spPr>
          <a:xfrm>
            <a:off x="7773955" y="4185597"/>
            <a:ext cx="262835" cy="485397"/>
          </a:xfrm>
          <a:prstGeom prst="rect">
            <a:avLst/>
          </a:prstGeom>
        </p:spPr>
      </p:pic>
      <p:pic>
        <p:nvPicPr>
          <p:cNvPr id="15" name="Imagen 14">
            <a:extLst>
              <a:ext uri="{FF2B5EF4-FFF2-40B4-BE49-F238E27FC236}">
                <a16:creationId xmlns:a16="http://schemas.microsoft.com/office/drawing/2014/main" id="{CC5B2CC7-BCEA-2EA4-6136-37FB30599515}"/>
              </a:ext>
            </a:extLst>
          </p:cNvPr>
          <p:cNvPicPr>
            <a:picLocks noChangeAspect="1"/>
          </p:cNvPicPr>
          <p:nvPr/>
        </p:nvPicPr>
        <p:blipFill>
          <a:blip r:embed="rId6"/>
          <a:stretch>
            <a:fillRect/>
          </a:stretch>
        </p:blipFill>
        <p:spPr>
          <a:xfrm>
            <a:off x="7710660" y="4791665"/>
            <a:ext cx="389426" cy="485398"/>
          </a:xfrm>
          <a:prstGeom prst="rect">
            <a:avLst/>
          </a:prstGeom>
        </p:spPr>
      </p:pic>
      <p:sp>
        <p:nvSpPr>
          <p:cNvPr id="16" name="CuadroTexto 15">
            <a:extLst>
              <a:ext uri="{FF2B5EF4-FFF2-40B4-BE49-F238E27FC236}">
                <a16:creationId xmlns:a16="http://schemas.microsoft.com/office/drawing/2014/main" id="{0560552F-CAEB-B6C9-F34F-1986976BAA6C}"/>
              </a:ext>
            </a:extLst>
          </p:cNvPr>
          <p:cNvSpPr txBox="1"/>
          <p:nvPr/>
        </p:nvSpPr>
        <p:spPr>
          <a:xfrm>
            <a:off x="8527984" y="3135629"/>
            <a:ext cx="3084896" cy="923330"/>
          </a:xfrm>
          <a:prstGeom prst="rect">
            <a:avLst/>
          </a:prstGeom>
          <a:noFill/>
        </p:spPr>
        <p:txBody>
          <a:bodyPr wrap="square" rtlCol="0">
            <a:spAutoFit/>
          </a:bodyPr>
          <a:lstStyle/>
          <a:p>
            <a:r>
              <a:rPr lang="en-US" dirty="0"/>
              <a:t>2048-dimensional activation vector of InceptionV3 last pooling layer</a:t>
            </a:r>
            <a:endParaRPr lang="es-ES" dirty="0"/>
          </a:p>
        </p:txBody>
      </p:sp>
      <p:sp>
        <p:nvSpPr>
          <p:cNvPr id="18" name="CuadroTexto 17">
            <a:extLst>
              <a:ext uri="{FF2B5EF4-FFF2-40B4-BE49-F238E27FC236}">
                <a16:creationId xmlns:a16="http://schemas.microsoft.com/office/drawing/2014/main" id="{DD5E2CE8-01C0-2FC3-C498-6FF2FFD32D36}"/>
              </a:ext>
            </a:extLst>
          </p:cNvPr>
          <p:cNvSpPr txBox="1"/>
          <p:nvPr/>
        </p:nvSpPr>
        <p:spPr>
          <a:xfrm>
            <a:off x="8501835" y="4243630"/>
            <a:ext cx="6095198" cy="369332"/>
          </a:xfrm>
          <a:prstGeom prst="rect">
            <a:avLst/>
          </a:prstGeom>
          <a:noFill/>
        </p:spPr>
        <p:txBody>
          <a:bodyPr wrap="square">
            <a:spAutoFit/>
          </a:bodyPr>
          <a:lstStyle/>
          <a:p>
            <a:r>
              <a:rPr lang="en-US" dirty="0"/>
              <a:t> Reference dataset (ImageNet)</a:t>
            </a:r>
            <a:endParaRPr lang="es-ES" dirty="0"/>
          </a:p>
        </p:txBody>
      </p:sp>
      <p:sp>
        <p:nvSpPr>
          <p:cNvPr id="20" name="CuadroTexto 19">
            <a:extLst>
              <a:ext uri="{FF2B5EF4-FFF2-40B4-BE49-F238E27FC236}">
                <a16:creationId xmlns:a16="http://schemas.microsoft.com/office/drawing/2014/main" id="{100E032C-91A4-F373-2F08-2F7A786692DD}"/>
              </a:ext>
            </a:extLst>
          </p:cNvPr>
          <p:cNvSpPr txBox="1"/>
          <p:nvPr/>
        </p:nvSpPr>
        <p:spPr>
          <a:xfrm>
            <a:off x="8564866" y="4849698"/>
            <a:ext cx="2313673" cy="369332"/>
          </a:xfrm>
          <a:prstGeom prst="rect">
            <a:avLst/>
          </a:prstGeom>
          <a:noFill/>
        </p:spPr>
        <p:txBody>
          <a:bodyPr wrap="square">
            <a:spAutoFit/>
          </a:bodyPr>
          <a:lstStyle/>
          <a:p>
            <a:r>
              <a:rPr lang="en-US" dirty="0"/>
              <a:t>Generated images</a:t>
            </a:r>
            <a:endParaRPr lang="es-ES" dirty="0"/>
          </a:p>
        </p:txBody>
      </p:sp>
      <p:pic>
        <p:nvPicPr>
          <p:cNvPr id="22" name="Imagen 21">
            <a:extLst>
              <a:ext uri="{FF2B5EF4-FFF2-40B4-BE49-F238E27FC236}">
                <a16:creationId xmlns:a16="http://schemas.microsoft.com/office/drawing/2014/main" id="{68693CCA-E841-0526-486E-225923C1F0F2}"/>
              </a:ext>
            </a:extLst>
          </p:cNvPr>
          <p:cNvPicPr>
            <a:picLocks noChangeAspect="1"/>
          </p:cNvPicPr>
          <p:nvPr/>
        </p:nvPicPr>
        <p:blipFill>
          <a:blip r:embed="rId7"/>
          <a:stretch>
            <a:fillRect/>
          </a:stretch>
        </p:blipFill>
        <p:spPr>
          <a:xfrm>
            <a:off x="1708484" y="5481955"/>
            <a:ext cx="8961120" cy="902457"/>
          </a:xfrm>
          <a:prstGeom prst="rect">
            <a:avLst/>
          </a:prstGeom>
        </p:spPr>
      </p:pic>
    </p:spTree>
    <p:extLst>
      <p:ext uri="{BB962C8B-B14F-4D97-AF65-F5344CB8AC3E}">
        <p14:creationId xmlns:p14="http://schemas.microsoft.com/office/powerpoint/2010/main" val="3363638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FF0589-033A-E37B-13CA-7C798AF5B80F}"/>
              </a:ext>
            </a:extLst>
          </p:cNvPr>
          <p:cNvSpPr>
            <a:spLocks noGrp="1"/>
          </p:cNvSpPr>
          <p:nvPr>
            <p:ph type="title"/>
          </p:nvPr>
        </p:nvSpPr>
        <p:spPr/>
        <p:txBody>
          <a:bodyPr/>
          <a:lstStyle/>
          <a:p>
            <a:r>
              <a:rPr lang="es-ES" dirty="0" err="1">
                <a:solidFill>
                  <a:schemeClr val="tx2">
                    <a:lumMod val="50000"/>
                    <a:lumOff val="50000"/>
                  </a:schemeClr>
                </a:solidFill>
              </a:rPr>
              <a:t>Experiment</a:t>
            </a:r>
            <a:r>
              <a:rPr lang="es-ES" dirty="0">
                <a:solidFill>
                  <a:schemeClr val="tx2">
                    <a:lumMod val="50000"/>
                    <a:lumOff val="50000"/>
                  </a:schemeClr>
                </a:solidFill>
              </a:rPr>
              <a:t> 1: </a:t>
            </a:r>
            <a:r>
              <a:rPr lang="es-ES" dirty="0" err="1">
                <a:solidFill>
                  <a:schemeClr val="tx2">
                    <a:lumMod val="50000"/>
                    <a:lumOff val="50000"/>
                  </a:schemeClr>
                </a:solidFill>
              </a:rPr>
              <a:t>Noise</a:t>
            </a:r>
            <a:r>
              <a:rPr lang="es-ES" dirty="0">
                <a:solidFill>
                  <a:schemeClr val="tx2">
                    <a:lumMod val="50000"/>
                    <a:lumOff val="50000"/>
                  </a:schemeClr>
                </a:solidFill>
              </a:rPr>
              <a:t> Schedule.</a:t>
            </a:r>
            <a:endParaRPr lang="es-ES" dirty="0"/>
          </a:p>
        </p:txBody>
      </p:sp>
      <p:pic>
        <p:nvPicPr>
          <p:cNvPr id="4" name="Imagen 3">
            <a:extLst>
              <a:ext uri="{FF2B5EF4-FFF2-40B4-BE49-F238E27FC236}">
                <a16:creationId xmlns:a16="http://schemas.microsoft.com/office/drawing/2014/main" id="{39DBD27A-5C0A-E03A-D361-215F3E362DB2}"/>
              </a:ext>
            </a:extLst>
          </p:cNvPr>
          <p:cNvPicPr>
            <a:picLocks noChangeAspect="1"/>
          </p:cNvPicPr>
          <p:nvPr/>
        </p:nvPicPr>
        <p:blipFill>
          <a:blip r:embed="rId3"/>
          <a:stretch>
            <a:fillRect/>
          </a:stretch>
        </p:blipFill>
        <p:spPr>
          <a:xfrm>
            <a:off x="6785517" y="2044141"/>
            <a:ext cx="2542518" cy="510456"/>
          </a:xfrm>
          <a:prstGeom prst="rect">
            <a:avLst/>
          </a:prstGeom>
        </p:spPr>
      </p:pic>
      <p:sp>
        <p:nvSpPr>
          <p:cNvPr id="6" name="CuadroTexto 5">
            <a:extLst>
              <a:ext uri="{FF2B5EF4-FFF2-40B4-BE49-F238E27FC236}">
                <a16:creationId xmlns:a16="http://schemas.microsoft.com/office/drawing/2014/main" id="{C3C15CDD-5CB6-297D-CADA-E053C4E2E567}"/>
              </a:ext>
            </a:extLst>
          </p:cNvPr>
          <p:cNvSpPr txBox="1"/>
          <p:nvPr/>
        </p:nvSpPr>
        <p:spPr>
          <a:xfrm>
            <a:off x="514568" y="1856459"/>
            <a:ext cx="5963292" cy="461665"/>
          </a:xfrm>
          <a:prstGeom prst="rect">
            <a:avLst/>
          </a:prstGeom>
          <a:noFill/>
        </p:spPr>
        <p:txBody>
          <a:bodyPr wrap="square" rtlCol="0">
            <a:spAutoFit/>
          </a:bodyPr>
          <a:lstStyle/>
          <a:p>
            <a:r>
              <a:rPr lang="es-ES" sz="2400" dirty="0"/>
              <a:t>Original </a:t>
            </a:r>
            <a:r>
              <a:rPr lang="es-ES" sz="2400" dirty="0" err="1"/>
              <a:t>Noise</a:t>
            </a:r>
            <a:r>
              <a:rPr lang="es-ES" sz="2400" dirty="0"/>
              <a:t> Ratio (</a:t>
            </a:r>
            <a:r>
              <a:rPr lang="es-ES" sz="2400" dirty="0" err="1"/>
              <a:t>Typically</a:t>
            </a:r>
            <a:r>
              <a:rPr lang="es-ES" sz="2400" dirty="0"/>
              <a:t> </a:t>
            </a:r>
            <a:r>
              <a:rPr lang="es-ES" sz="2400" dirty="0" err="1"/>
              <a:t>for</a:t>
            </a:r>
            <a:r>
              <a:rPr lang="es-ES" sz="2400" dirty="0"/>
              <a:t> 64x64)</a:t>
            </a:r>
          </a:p>
        </p:txBody>
      </p:sp>
      <p:pic>
        <p:nvPicPr>
          <p:cNvPr id="12" name="Imagen 11">
            <a:extLst>
              <a:ext uri="{FF2B5EF4-FFF2-40B4-BE49-F238E27FC236}">
                <a16:creationId xmlns:a16="http://schemas.microsoft.com/office/drawing/2014/main" id="{26DAA6AF-7B44-4FEC-97D3-4A3FD9074D55}"/>
              </a:ext>
            </a:extLst>
          </p:cNvPr>
          <p:cNvPicPr>
            <a:picLocks noChangeAspect="1"/>
          </p:cNvPicPr>
          <p:nvPr/>
        </p:nvPicPr>
        <p:blipFill>
          <a:blip r:embed="rId4"/>
          <a:stretch>
            <a:fillRect/>
          </a:stretch>
        </p:blipFill>
        <p:spPr>
          <a:xfrm>
            <a:off x="6554912" y="2830784"/>
            <a:ext cx="5440166" cy="428272"/>
          </a:xfrm>
          <a:prstGeom prst="rect">
            <a:avLst/>
          </a:prstGeom>
        </p:spPr>
      </p:pic>
      <p:pic>
        <p:nvPicPr>
          <p:cNvPr id="14" name="Imagen 13">
            <a:extLst>
              <a:ext uri="{FF2B5EF4-FFF2-40B4-BE49-F238E27FC236}">
                <a16:creationId xmlns:a16="http://schemas.microsoft.com/office/drawing/2014/main" id="{0B702945-2470-F56C-1E39-DE936CDE48F1}"/>
              </a:ext>
            </a:extLst>
          </p:cNvPr>
          <p:cNvPicPr>
            <a:picLocks noChangeAspect="1"/>
          </p:cNvPicPr>
          <p:nvPr/>
        </p:nvPicPr>
        <p:blipFill>
          <a:blip r:embed="rId5"/>
          <a:stretch>
            <a:fillRect/>
          </a:stretch>
        </p:blipFill>
        <p:spPr>
          <a:xfrm>
            <a:off x="7356295" y="3328996"/>
            <a:ext cx="3349375" cy="446583"/>
          </a:xfrm>
          <a:prstGeom prst="rect">
            <a:avLst/>
          </a:prstGeom>
        </p:spPr>
      </p:pic>
      <p:sp>
        <p:nvSpPr>
          <p:cNvPr id="15" name="CuadroTexto 14">
            <a:extLst>
              <a:ext uri="{FF2B5EF4-FFF2-40B4-BE49-F238E27FC236}">
                <a16:creationId xmlns:a16="http://schemas.microsoft.com/office/drawing/2014/main" id="{6B0D09D9-45AE-73C8-11A3-DCC33A6EA462}"/>
              </a:ext>
            </a:extLst>
          </p:cNvPr>
          <p:cNvSpPr txBox="1"/>
          <p:nvPr/>
        </p:nvSpPr>
        <p:spPr>
          <a:xfrm>
            <a:off x="514568" y="2974875"/>
            <a:ext cx="5963292" cy="461665"/>
          </a:xfrm>
          <a:prstGeom prst="rect">
            <a:avLst/>
          </a:prstGeom>
          <a:noFill/>
        </p:spPr>
        <p:txBody>
          <a:bodyPr wrap="square" rtlCol="0">
            <a:spAutoFit/>
          </a:bodyPr>
          <a:lstStyle/>
          <a:p>
            <a:r>
              <a:rPr lang="es-ES" sz="2400" dirty="0" err="1"/>
              <a:t>Given</a:t>
            </a:r>
            <a:r>
              <a:rPr lang="es-ES" sz="2400" dirty="0"/>
              <a:t>               and               </a:t>
            </a:r>
            <a:r>
              <a:rPr lang="es-ES" sz="2400" dirty="0" err="1"/>
              <a:t>i.i.d</a:t>
            </a:r>
            <a:r>
              <a:rPr lang="es-ES" sz="2400" dirty="0"/>
              <a:t> (</a:t>
            </a:r>
            <a:r>
              <a:rPr lang="es-ES" sz="2400" dirty="0" err="1"/>
              <a:t>independent</a:t>
            </a:r>
            <a:r>
              <a:rPr lang="es-ES" sz="2400" dirty="0"/>
              <a:t>)</a:t>
            </a:r>
          </a:p>
        </p:txBody>
      </p:sp>
      <p:pic>
        <p:nvPicPr>
          <p:cNvPr id="17" name="Imagen 16">
            <a:extLst>
              <a:ext uri="{FF2B5EF4-FFF2-40B4-BE49-F238E27FC236}">
                <a16:creationId xmlns:a16="http://schemas.microsoft.com/office/drawing/2014/main" id="{9CB6FE28-8E55-837C-C822-9CA658E96FD2}"/>
              </a:ext>
            </a:extLst>
          </p:cNvPr>
          <p:cNvPicPr>
            <a:picLocks noChangeAspect="1"/>
          </p:cNvPicPr>
          <p:nvPr/>
        </p:nvPicPr>
        <p:blipFill>
          <a:blip r:embed="rId6"/>
          <a:stretch>
            <a:fillRect/>
          </a:stretch>
        </p:blipFill>
        <p:spPr>
          <a:xfrm>
            <a:off x="1578801" y="2921631"/>
            <a:ext cx="519637" cy="428272"/>
          </a:xfrm>
          <a:prstGeom prst="rect">
            <a:avLst/>
          </a:prstGeom>
        </p:spPr>
      </p:pic>
      <p:pic>
        <p:nvPicPr>
          <p:cNvPr id="21" name="Imagen 20">
            <a:extLst>
              <a:ext uri="{FF2B5EF4-FFF2-40B4-BE49-F238E27FC236}">
                <a16:creationId xmlns:a16="http://schemas.microsoft.com/office/drawing/2014/main" id="{ECA1FF40-2F26-5EAA-86EE-1440EE3C944B}"/>
              </a:ext>
            </a:extLst>
          </p:cNvPr>
          <p:cNvPicPr>
            <a:picLocks noChangeAspect="1"/>
          </p:cNvPicPr>
          <p:nvPr/>
        </p:nvPicPr>
        <p:blipFill>
          <a:blip r:embed="rId7"/>
          <a:stretch>
            <a:fillRect/>
          </a:stretch>
        </p:blipFill>
        <p:spPr>
          <a:xfrm>
            <a:off x="2936974" y="2932030"/>
            <a:ext cx="571655" cy="429376"/>
          </a:xfrm>
          <a:prstGeom prst="rect">
            <a:avLst/>
          </a:prstGeom>
        </p:spPr>
      </p:pic>
      <p:pic>
        <p:nvPicPr>
          <p:cNvPr id="23" name="Imagen 22">
            <a:extLst>
              <a:ext uri="{FF2B5EF4-FFF2-40B4-BE49-F238E27FC236}">
                <a16:creationId xmlns:a16="http://schemas.microsoft.com/office/drawing/2014/main" id="{A5A32233-A65E-CDB1-DE65-423A98C8BBFE}"/>
              </a:ext>
            </a:extLst>
          </p:cNvPr>
          <p:cNvPicPr>
            <a:picLocks noChangeAspect="1"/>
          </p:cNvPicPr>
          <p:nvPr/>
        </p:nvPicPr>
        <p:blipFill>
          <a:blip r:embed="rId8"/>
          <a:stretch>
            <a:fillRect/>
          </a:stretch>
        </p:blipFill>
        <p:spPr>
          <a:xfrm>
            <a:off x="6847727" y="3995722"/>
            <a:ext cx="4756029" cy="461665"/>
          </a:xfrm>
          <a:prstGeom prst="rect">
            <a:avLst/>
          </a:prstGeom>
        </p:spPr>
      </p:pic>
      <p:sp>
        <p:nvSpPr>
          <p:cNvPr id="24" name="CuadroTexto 23">
            <a:extLst>
              <a:ext uri="{FF2B5EF4-FFF2-40B4-BE49-F238E27FC236}">
                <a16:creationId xmlns:a16="http://schemas.microsoft.com/office/drawing/2014/main" id="{9EEB0179-59B4-994D-325E-71DFE327413A}"/>
              </a:ext>
            </a:extLst>
          </p:cNvPr>
          <p:cNvSpPr txBox="1"/>
          <p:nvPr/>
        </p:nvSpPr>
        <p:spPr>
          <a:xfrm>
            <a:off x="514568" y="3953410"/>
            <a:ext cx="5963292" cy="461665"/>
          </a:xfrm>
          <a:prstGeom prst="rect">
            <a:avLst/>
          </a:prstGeom>
          <a:noFill/>
        </p:spPr>
        <p:txBody>
          <a:bodyPr wrap="square" rtlCol="0">
            <a:spAutoFit/>
          </a:bodyPr>
          <a:lstStyle/>
          <a:p>
            <a:r>
              <a:rPr lang="es-ES" sz="2400" dirty="0"/>
              <a:t>For 128x128, after a </a:t>
            </a:r>
            <a:r>
              <a:rPr lang="es-ES" sz="2400" dirty="0" err="1"/>
              <a:t>size</a:t>
            </a:r>
            <a:r>
              <a:rPr lang="es-ES" sz="2400" dirty="0"/>
              <a:t> 2 </a:t>
            </a:r>
            <a:r>
              <a:rPr lang="es-ES" sz="2400" dirty="0" err="1"/>
              <a:t>Average</a:t>
            </a:r>
            <a:r>
              <a:rPr lang="es-ES" sz="2400" dirty="0"/>
              <a:t> </a:t>
            </a:r>
            <a:r>
              <a:rPr lang="es-ES" sz="2400" dirty="0" err="1"/>
              <a:t>Pooling</a:t>
            </a:r>
            <a:r>
              <a:rPr lang="es-ES" sz="2400" dirty="0"/>
              <a:t>,</a:t>
            </a:r>
          </a:p>
        </p:txBody>
      </p:sp>
      <p:pic>
        <p:nvPicPr>
          <p:cNvPr id="26" name="Imagen 25">
            <a:extLst>
              <a:ext uri="{FF2B5EF4-FFF2-40B4-BE49-F238E27FC236}">
                <a16:creationId xmlns:a16="http://schemas.microsoft.com/office/drawing/2014/main" id="{59152689-C190-17E1-814F-FAA15E7868D1}"/>
              </a:ext>
            </a:extLst>
          </p:cNvPr>
          <p:cNvPicPr>
            <a:picLocks noChangeAspect="1"/>
          </p:cNvPicPr>
          <p:nvPr/>
        </p:nvPicPr>
        <p:blipFill>
          <a:blip r:embed="rId9"/>
          <a:stretch>
            <a:fillRect/>
          </a:stretch>
        </p:blipFill>
        <p:spPr>
          <a:xfrm>
            <a:off x="3183275" y="5317341"/>
            <a:ext cx="5760378" cy="455710"/>
          </a:xfrm>
          <a:prstGeom prst="rect">
            <a:avLst/>
          </a:prstGeom>
        </p:spPr>
      </p:pic>
      <p:sp>
        <p:nvSpPr>
          <p:cNvPr id="27" name="CuadroTexto 26">
            <a:extLst>
              <a:ext uri="{FF2B5EF4-FFF2-40B4-BE49-F238E27FC236}">
                <a16:creationId xmlns:a16="http://schemas.microsoft.com/office/drawing/2014/main" id="{F725F670-C9C4-4847-8E41-C7FA7B3957B9}"/>
              </a:ext>
            </a:extLst>
          </p:cNvPr>
          <p:cNvSpPr txBox="1"/>
          <p:nvPr/>
        </p:nvSpPr>
        <p:spPr>
          <a:xfrm>
            <a:off x="514568" y="4804452"/>
            <a:ext cx="5963292" cy="461665"/>
          </a:xfrm>
          <a:prstGeom prst="rect">
            <a:avLst/>
          </a:prstGeom>
          <a:noFill/>
        </p:spPr>
        <p:txBody>
          <a:bodyPr wrap="square" rtlCol="0">
            <a:spAutoFit/>
          </a:bodyPr>
          <a:lstStyle/>
          <a:p>
            <a:r>
              <a:rPr lang="es-ES" sz="2400" b="1" dirty="0" err="1"/>
              <a:t>Solution</a:t>
            </a:r>
            <a:r>
              <a:rPr lang="es-ES" sz="2400" b="1" dirty="0"/>
              <a:t>:</a:t>
            </a:r>
          </a:p>
        </p:txBody>
      </p:sp>
      <p:pic>
        <p:nvPicPr>
          <p:cNvPr id="29" name="Imagen 28">
            <a:extLst>
              <a:ext uri="{FF2B5EF4-FFF2-40B4-BE49-F238E27FC236}">
                <a16:creationId xmlns:a16="http://schemas.microsoft.com/office/drawing/2014/main" id="{A8656208-32D7-E886-ACDD-EA6F39853240}"/>
              </a:ext>
            </a:extLst>
          </p:cNvPr>
          <p:cNvPicPr>
            <a:picLocks noChangeAspect="1"/>
          </p:cNvPicPr>
          <p:nvPr/>
        </p:nvPicPr>
        <p:blipFill>
          <a:blip r:embed="rId10"/>
          <a:stretch>
            <a:fillRect/>
          </a:stretch>
        </p:blipFill>
        <p:spPr>
          <a:xfrm>
            <a:off x="6785517" y="1618132"/>
            <a:ext cx="2238277" cy="359924"/>
          </a:xfrm>
          <a:prstGeom prst="rect">
            <a:avLst/>
          </a:prstGeom>
        </p:spPr>
      </p:pic>
      <p:sp>
        <p:nvSpPr>
          <p:cNvPr id="30" name="Abrir llave 29">
            <a:extLst>
              <a:ext uri="{FF2B5EF4-FFF2-40B4-BE49-F238E27FC236}">
                <a16:creationId xmlns:a16="http://schemas.microsoft.com/office/drawing/2014/main" id="{CB59A7EA-A665-1676-1991-12B171938186}"/>
              </a:ext>
            </a:extLst>
          </p:cNvPr>
          <p:cNvSpPr/>
          <p:nvPr/>
        </p:nvSpPr>
        <p:spPr>
          <a:xfrm>
            <a:off x="6246164" y="1599256"/>
            <a:ext cx="257205" cy="97607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31" name="Abrir llave 30">
            <a:extLst>
              <a:ext uri="{FF2B5EF4-FFF2-40B4-BE49-F238E27FC236}">
                <a16:creationId xmlns:a16="http://schemas.microsoft.com/office/drawing/2014/main" id="{5A19B9B8-7D03-F9A6-DF19-81FE500F3C0C}"/>
              </a:ext>
            </a:extLst>
          </p:cNvPr>
          <p:cNvSpPr/>
          <p:nvPr/>
        </p:nvSpPr>
        <p:spPr>
          <a:xfrm>
            <a:off x="6266712" y="2779903"/>
            <a:ext cx="257205" cy="97607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pic>
        <p:nvPicPr>
          <p:cNvPr id="33" name="Imagen 32">
            <a:extLst>
              <a:ext uri="{FF2B5EF4-FFF2-40B4-BE49-F238E27FC236}">
                <a16:creationId xmlns:a16="http://schemas.microsoft.com/office/drawing/2014/main" id="{2D230AD3-96EB-FDC0-1CFB-B0647D5C0E7B}"/>
              </a:ext>
            </a:extLst>
          </p:cNvPr>
          <p:cNvPicPr>
            <a:picLocks noChangeAspect="1"/>
          </p:cNvPicPr>
          <p:nvPr/>
        </p:nvPicPr>
        <p:blipFill>
          <a:blip r:embed="rId11"/>
          <a:stretch>
            <a:fillRect/>
          </a:stretch>
        </p:blipFill>
        <p:spPr>
          <a:xfrm>
            <a:off x="2434976" y="5971224"/>
            <a:ext cx="8320523" cy="461665"/>
          </a:xfrm>
          <a:prstGeom prst="rect">
            <a:avLst/>
          </a:prstGeom>
        </p:spPr>
      </p:pic>
      <p:pic>
        <p:nvPicPr>
          <p:cNvPr id="7" name="Imagen 6">
            <a:extLst>
              <a:ext uri="{FF2B5EF4-FFF2-40B4-BE49-F238E27FC236}">
                <a16:creationId xmlns:a16="http://schemas.microsoft.com/office/drawing/2014/main" id="{7327C5EF-E6C9-9A9F-9535-C52E31096619}"/>
              </a:ext>
            </a:extLst>
          </p:cNvPr>
          <p:cNvPicPr>
            <a:picLocks noChangeAspect="1"/>
          </p:cNvPicPr>
          <p:nvPr/>
        </p:nvPicPr>
        <p:blipFill>
          <a:blip r:embed="rId12"/>
          <a:stretch>
            <a:fillRect/>
          </a:stretch>
        </p:blipFill>
        <p:spPr>
          <a:xfrm>
            <a:off x="2211470" y="3211348"/>
            <a:ext cx="7196689" cy="2733125"/>
          </a:xfrm>
          <a:prstGeom prst="rect">
            <a:avLst/>
          </a:prstGeom>
        </p:spPr>
      </p:pic>
    </p:spTree>
    <p:extLst>
      <p:ext uri="{BB962C8B-B14F-4D97-AF65-F5344CB8AC3E}">
        <p14:creationId xmlns:p14="http://schemas.microsoft.com/office/powerpoint/2010/main" val="343238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4" grpId="0"/>
      <p:bldP spid="27" grpId="0"/>
      <p:bldP spid="3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FF0589-033A-E37B-13CA-7C798AF5B80F}"/>
              </a:ext>
            </a:extLst>
          </p:cNvPr>
          <p:cNvSpPr>
            <a:spLocks noGrp="1"/>
          </p:cNvSpPr>
          <p:nvPr>
            <p:ph type="title"/>
          </p:nvPr>
        </p:nvSpPr>
        <p:spPr/>
        <p:txBody>
          <a:bodyPr/>
          <a:lstStyle/>
          <a:p>
            <a:r>
              <a:rPr lang="es-ES" dirty="0" err="1">
                <a:solidFill>
                  <a:schemeClr val="tx2">
                    <a:lumMod val="50000"/>
                    <a:lumOff val="50000"/>
                  </a:schemeClr>
                </a:solidFill>
              </a:rPr>
              <a:t>Experiment</a:t>
            </a:r>
            <a:r>
              <a:rPr lang="es-ES" dirty="0">
                <a:solidFill>
                  <a:schemeClr val="tx2">
                    <a:lumMod val="50000"/>
                    <a:lumOff val="50000"/>
                  </a:schemeClr>
                </a:solidFill>
              </a:rPr>
              <a:t> 1: </a:t>
            </a:r>
            <a:r>
              <a:rPr lang="es-ES" dirty="0" err="1">
                <a:solidFill>
                  <a:schemeClr val="tx2">
                    <a:lumMod val="50000"/>
                    <a:lumOff val="50000"/>
                  </a:schemeClr>
                </a:solidFill>
              </a:rPr>
              <a:t>Noise</a:t>
            </a:r>
            <a:r>
              <a:rPr lang="es-ES" dirty="0">
                <a:solidFill>
                  <a:schemeClr val="tx2">
                    <a:lumMod val="50000"/>
                    <a:lumOff val="50000"/>
                  </a:schemeClr>
                </a:solidFill>
              </a:rPr>
              <a:t> Schedule.</a:t>
            </a:r>
            <a:endParaRPr lang="es-ES" dirty="0"/>
          </a:p>
        </p:txBody>
      </p:sp>
      <p:pic>
        <p:nvPicPr>
          <p:cNvPr id="5" name="Imagen 4">
            <a:extLst>
              <a:ext uri="{FF2B5EF4-FFF2-40B4-BE49-F238E27FC236}">
                <a16:creationId xmlns:a16="http://schemas.microsoft.com/office/drawing/2014/main" id="{12603D3B-60C1-3CFF-74E7-C3260AD4824E}"/>
              </a:ext>
            </a:extLst>
          </p:cNvPr>
          <p:cNvPicPr>
            <a:picLocks noChangeAspect="1"/>
          </p:cNvPicPr>
          <p:nvPr/>
        </p:nvPicPr>
        <p:blipFill>
          <a:blip r:embed="rId3"/>
          <a:stretch>
            <a:fillRect/>
          </a:stretch>
        </p:blipFill>
        <p:spPr>
          <a:xfrm>
            <a:off x="3181760" y="3028879"/>
            <a:ext cx="4183817" cy="2803678"/>
          </a:xfrm>
          <a:prstGeom prst="rect">
            <a:avLst/>
          </a:prstGeom>
        </p:spPr>
      </p:pic>
      <p:sp>
        <p:nvSpPr>
          <p:cNvPr id="11" name="Rectángulo 10">
            <a:extLst>
              <a:ext uri="{FF2B5EF4-FFF2-40B4-BE49-F238E27FC236}">
                <a16:creationId xmlns:a16="http://schemas.microsoft.com/office/drawing/2014/main" id="{FDD4E603-5B98-2A76-1D64-7AD532307E45}"/>
              </a:ext>
            </a:extLst>
          </p:cNvPr>
          <p:cNvSpPr/>
          <p:nvPr/>
        </p:nvSpPr>
        <p:spPr>
          <a:xfrm>
            <a:off x="5384532" y="5530046"/>
            <a:ext cx="1315092" cy="2208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11">
            <a:extLst>
              <a:ext uri="{FF2B5EF4-FFF2-40B4-BE49-F238E27FC236}">
                <a16:creationId xmlns:a16="http://schemas.microsoft.com/office/drawing/2014/main" id="{99C2A57D-BE74-8183-B107-170133DB0EF9}"/>
              </a:ext>
            </a:extLst>
          </p:cNvPr>
          <p:cNvSpPr/>
          <p:nvPr/>
        </p:nvSpPr>
        <p:spPr>
          <a:xfrm>
            <a:off x="5384532" y="4860513"/>
            <a:ext cx="1315092" cy="2208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C89EE267-5293-C41F-1351-DE616E162636}"/>
              </a:ext>
            </a:extLst>
          </p:cNvPr>
          <p:cNvSpPr txBox="1"/>
          <p:nvPr/>
        </p:nvSpPr>
        <p:spPr>
          <a:xfrm>
            <a:off x="1094197" y="1448656"/>
            <a:ext cx="9852917" cy="1200329"/>
          </a:xfrm>
          <a:prstGeom prst="rect">
            <a:avLst/>
          </a:prstGeom>
          <a:noFill/>
        </p:spPr>
        <p:txBody>
          <a:bodyPr wrap="square" rtlCol="0">
            <a:spAutoFit/>
          </a:bodyPr>
          <a:lstStyle/>
          <a:p>
            <a:r>
              <a:rPr lang="en-US" sz="2400" b="1" dirty="0"/>
              <a:t>Hypothesis: </a:t>
            </a:r>
            <a:r>
              <a:rPr lang="en-US" sz="2400" dirty="0"/>
              <a:t>the cosine schedule does not add sufficient noise, but can be adjusted by ‘shifting’ its log SNR curve using the ratio between the image resolution and the noise resolution.  </a:t>
            </a:r>
            <a:endParaRPr lang="es-ES" sz="2400" dirty="0"/>
          </a:p>
        </p:txBody>
      </p:sp>
    </p:spTree>
    <p:extLst>
      <p:ext uri="{BB962C8B-B14F-4D97-AF65-F5344CB8AC3E}">
        <p14:creationId xmlns:p14="http://schemas.microsoft.com/office/powerpoint/2010/main" val="1043189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5333</TotalTime>
  <Words>2227</Words>
  <Application>Microsoft Office PowerPoint</Application>
  <PresentationFormat>Panorámica</PresentationFormat>
  <Paragraphs>165</Paragraphs>
  <Slides>16</Slides>
  <Notes>16</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16</vt:i4>
      </vt:variant>
    </vt:vector>
  </HeadingPairs>
  <TitlesOfParts>
    <vt:vector size="26" baseType="lpstr">
      <vt:lpstr>Aptos</vt:lpstr>
      <vt:lpstr>Aptos Display</vt:lpstr>
      <vt:lpstr>Arial</vt:lpstr>
      <vt:lpstr>CMR10</vt:lpstr>
      <vt:lpstr>CMSY10</vt:lpstr>
      <vt:lpstr>HelveticaNeue Regular</vt:lpstr>
      <vt:lpstr>KaTeX_Main</vt:lpstr>
      <vt:lpstr>NimbusRomNo9L-Regu</vt:lpstr>
      <vt:lpstr>Söhne</vt:lpstr>
      <vt:lpstr>Tema de Office</vt:lpstr>
      <vt:lpstr>Simple Diffusion: end-to-end diffusion for high resolution images</vt:lpstr>
      <vt:lpstr>Table of Contents</vt:lpstr>
      <vt:lpstr>Motivation</vt:lpstr>
      <vt:lpstr>Related Work</vt:lpstr>
      <vt:lpstr>Diffusion Models</vt:lpstr>
      <vt:lpstr>Diffusion Models</vt:lpstr>
      <vt:lpstr>Presentación de PowerPoint</vt:lpstr>
      <vt:lpstr>Experiment 1: Noise Schedule.</vt:lpstr>
      <vt:lpstr>Experiment 1: Noise Schedule.</vt:lpstr>
      <vt:lpstr>Experiment 2: Dropout.</vt:lpstr>
      <vt:lpstr>Experiment 3: U-Net Architecture Scaling.</vt:lpstr>
      <vt:lpstr>Experiment 4: Downsampling.</vt:lpstr>
      <vt:lpstr>Experiment 5: Multiscale Loss.</vt:lpstr>
      <vt:lpstr>Experiment 6: SOTA Models Comparison</vt:lpstr>
      <vt:lpstr>Presentación de PowerPoint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Simple Diffusion: end-to-end diffusion for high resolution images</dc:title>
  <dc:creator>Alberto Becerra</dc:creator>
  <cp:lastModifiedBy>Alberto Becerra</cp:lastModifiedBy>
  <cp:revision>28</cp:revision>
  <dcterms:created xsi:type="dcterms:W3CDTF">2024-03-17T17:46:10Z</dcterms:created>
  <dcterms:modified xsi:type="dcterms:W3CDTF">2024-05-04T15:45:46Z</dcterms:modified>
</cp:coreProperties>
</file>